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50"/>
  </p:notesMasterIdLst>
  <p:sldIdLst>
    <p:sldId id="256" r:id="rId27"/>
    <p:sldId id="257" r:id="rId28"/>
    <p:sldId id="258" r:id="rId29"/>
    <p:sldId id="259" r:id="rId30"/>
    <p:sldId id="260" r:id="rId31"/>
    <p:sldId id="261" r:id="rId32"/>
    <p:sldId id="262" r:id="rId33"/>
    <p:sldId id="263" r:id="rId34"/>
    <p:sldId id="264" r:id="rId35"/>
    <p:sldId id="265" r:id="rId36"/>
    <p:sldId id="266" r:id="rId37"/>
    <p:sldId id="267" r:id="rId38"/>
    <p:sldId id="268" r:id="rId39"/>
    <p:sldId id="269" r:id="rId40"/>
    <p:sldId id="270" r:id="rId41"/>
    <p:sldId id="271" r:id="rId42"/>
    <p:sldId id="272" r:id="rId43"/>
    <p:sldId id="273" r:id="rId44"/>
    <p:sldId id="274" r:id="rId45"/>
    <p:sldId id="275" r:id="rId46"/>
    <p:sldId id="276" r:id="rId47"/>
    <p:sldId id="277" r:id="rId48"/>
    <p:sldId id="278" r:id="rId49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Archivo Black" charset="1" panose="020B0A03020202020B04"/>
      <p:regular r:id="rId10"/>
    </p:embeddedFont>
    <p:embeddedFont>
      <p:font typeface="Open Sans Extra Bold" charset="1" panose="020B0906030804020204"/>
      <p:regular r:id="rId11"/>
    </p:embeddedFont>
    <p:embeddedFont>
      <p:font typeface="Open Sans Extra Bold Italics" charset="1" panose="020B0906030804020204"/>
      <p:regular r:id="rId12"/>
    </p:embeddedFont>
    <p:embeddedFont>
      <p:font typeface="Garet ExtraBold" charset="1" panose="00000000000000000000"/>
      <p:regular r:id="rId13"/>
    </p:embeddedFont>
    <p:embeddedFont>
      <p:font typeface="Garet ExtraBold Bold" charset="1" panose="00000000000000000000"/>
      <p:regular r:id="rId14"/>
    </p:embeddedFont>
    <p:embeddedFont>
      <p:font typeface="Arial" charset="1" panose="020B0502020202020204"/>
      <p:regular r:id="rId15"/>
    </p:embeddedFont>
    <p:embeddedFont>
      <p:font typeface="Arial Bold" charset="1" panose="020B0802020202020204"/>
      <p:regular r:id="rId16"/>
    </p:embeddedFont>
    <p:embeddedFont>
      <p:font typeface="Arial Italics" charset="1" panose="020B0502020202090204"/>
      <p:regular r:id="rId17"/>
    </p:embeddedFont>
    <p:embeddedFont>
      <p:font typeface="Arial Bold Italics" charset="1" panose="020B0802020202090204"/>
      <p:regular r:id="rId18"/>
    </p:embeddedFont>
    <p:embeddedFont>
      <p:font typeface="Open Sans" charset="1" panose="020B0606030504020204"/>
      <p:regular r:id="rId19"/>
    </p:embeddedFont>
    <p:embeddedFont>
      <p:font typeface="Open Sans Bold" charset="1" panose="020B0806030504020204"/>
      <p:regular r:id="rId20"/>
    </p:embeddedFont>
    <p:embeddedFont>
      <p:font typeface="Open Sans Italics" charset="1" panose="020B0606030504020204"/>
      <p:regular r:id="rId21"/>
    </p:embeddedFont>
    <p:embeddedFont>
      <p:font typeface="Open Sans Bold Italics" charset="1" panose="020B0806030504020204"/>
      <p:regular r:id="rId22"/>
    </p:embeddedFont>
    <p:embeddedFont>
      <p:font typeface="Open Sans Light" charset="1" panose="020B0306030504020204"/>
      <p:regular r:id="rId23"/>
    </p:embeddedFont>
    <p:embeddedFont>
      <p:font typeface="Open Sans Light Italics" charset="1" panose="020B0306030504020204"/>
      <p:regular r:id="rId24"/>
    </p:embeddedFont>
    <p:embeddedFont>
      <p:font typeface="Open Sans Ultra-Bold" charset="1" panose="00000000000000000000"/>
      <p:regular r:id="rId25"/>
    </p:embeddedFont>
    <p:embeddedFont>
      <p:font typeface="Open Sans Ultra-Bold Italics" charset="1" panose="0000000000000000000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slides/slide1.xml" Type="http://schemas.openxmlformats.org/officeDocument/2006/relationships/slide"/><Relationship Id="rId28" Target="slides/slide2.xml" Type="http://schemas.openxmlformats.org/officeDocument/2006/relationships/slide"/><Relationship Id="rId29" Target="slides/slide3.xml" Type="http://schemas.openxmlformats.org/officeDocument/2006/relationships/slide"/><Relationship Id="rId3" Target="viewProps.xml" Type="http://schemas.openxmlformats.org/officeDocument/2006/relationships/viewProps"/><Relationship Id="rId30" Target="slides/slide4.xml" Type="http://schemas.openxmlformats.org/officeDocument/2006/relationships/slide"/><Relationship Id="rId31" Target="slides/slide5.xml" Type="http://schemas.openxmlformats.org/officeDocument/2006/relationships/slide"/><Relationship Id="rId32" Target="slides/slide6.xml" Type="http://schemas.openxmlformats.org/officeDocument/2006/relationships/slide"/><Relationship Id="rId33" Target="slides/slide7.xml" Type="http://schemas.openxmlformats.org/officeDocument/2006/relationships/slide"/><Relationship Id="rId34" Target="slides/slide8.xml" Type="http://schemas.openxmlformats.org/officeDocument/2006/relationships/slide"/><Relationship Id="rId35" Target="slides/slide9.xml" Type="http://schemas.openxmlformats.org/officeDocument/2006/relationships/slide"/><Relationship Id="rId36" Target="slides/slide10.xml" Type="http://schemas.openxmlformats.org/officeDocument/2006/relationships/slide"/><Relationship Id="rId37" Target="slides/slide11.xml" Type="http://schemas.openxmlformats.org/officeDocument/2006/relationships/slide"/><Relationship Id="rId38" Target="slides/slide12.xml" Type="http://schemas.openxmlformats.org/officeDocument/2006/relationships/slide"/><Relationship Id="rId39" Target="slides/slide13.xml" Type="http://schemas.openxmlformats.org/officeDocument/2006/relationships/slide"/><Relationship Id="rId4" Target="theme/theme1.xml" Type="http://schemas.openxmlformats.org/officeDocument/2006/relationships/theme"/><Relationship Id="rId40" Target="slides/slide14.xml" Type="http://schemas.openxmlformats.org/officeDocument/2006/relationships/slide"/><Relationship Id="rId41" Target="slides/slide15.xml" Type="http://schemas.openxmlformats.org/officeDocument/2006/relationships/slide"/><Relationship Id="rId42" Target="slides/slide16.xml" Type="http://schemas.openxmlformats.org/officeDocument/2006/relationships/slide"/><Relationship Id="rId43" Target="slides/slide17.xml" Type="http://schemas.openxmlformats.org/officeDocument/2006/relationships/slide"/><Relationship Id="rId44" Target="slides/slide18.xml" Type="http://schemas.openxmlformats.org/officeDocument/2006/relationships/slide"/><Relationship Id="rId45" Target="slides/slide19.xml" Type="http://schemas.openxmlformats.org/officeDocument/2006/relationships/slide"/><Relationship Id="rId46" Target="slides/slide20.xml" Type="http://schemas.openxmlformats.org/officeDocument/2006/relationships/slide"/><Relationship Id="rId47" Target="slides/slide21.xml" Type="http://schemas.openxmlformats.org/officeDocument/2006/relationships/slide"/><Relationship Id="rId48" Target="slides/slide22.xml" Type="http://schemas.openxmlformats.org/officeDocument/2006/relationships/slide"/><Relationship Id="rId49" Target="slides/slide23.xml" Type="http://schemas.openxmlformats.org/officeDocument/2006/relationships/slide"/><Relationship Id="rId5" Target="tableStyles.xml" Type="http://schemas.openxmlformats.org/officeDocument/2006/relationships/tableStyles"/><Relationship Id="rId50" Target="notesMasters/notesMaster1.xml" Type="http://schemas.openxmlformats.org/officeDocument/2006/relationships/notesMaster"/><Relationship Id="rId51" Target="theme/theme2.xml" Type="http://schemas.openxmlformats.org/officeDocument/2006/relationships/theme"/><Relationship Id="rId52" Target="notesSlides/notesSlide1.xml" Type="http://schemas.openxmlformats.org/officeDocument/2006/relationships/notesSlide"/><Relationship Id="rId53" Target="notesSlides/notesSlide2.xml" Type="http://schemas.openxmlformats.org/officeDocument/2006/relationships/notesSlide"/><Relationship Id="rId54" Target="notesSlides/notesSlide3.xml" Type="http://schemas.openxmlformats.org/officeDocument/2006/relationships/notesSlide"/><Relationship Id="rId55" Target="notesSlides/notesSlide4.xml" Type="http://schemas.openxmlformats.org/officeDocument/2006/relationships/notesSlide"/><Relationship Id="rId56" Target="notesSlides/notesSlide5.xml" Type="http://schemas.openxmlformats.org/officeDocument/2006/relationships/notesSlide"/><Relationship Id="rId57" Target="notesSlides/notesSlide6.xml" Type="http://schemas.openxmlformats.org/officeDocument/2006/relationships/notesSlide"/><Relationship Id="rId58" Target="notesSlides/notesSlide7.xml" Type="http://schemas.openxmlformats.org/officeDocument/2006/relationships/notesSlide"/><Relationship Id="rId59" Target="notesSlides/notesSlide8.xml" Type="http://schemas.openxmlformats.org/officeDocument/2006/relationships/notesSlide"/><Relationship Id="rId6" Target="fonts/font6.fntdata" Type="http://schemas.openxmlformats.org/officeDocument/2006/relationships/font"/><Relationship Id="rId60" Target="notesSlides/notesSlide9.xml" Type="http://schemas.openxmlformats.org/officeDocument/2006/relationships/notesSlide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0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1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2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3.xml" Type="http://schemas.openxmlformats.org/officeDocument/2006/relationships/slide"/></Relationships>
</file>

<file path=ppt/notesSlides/notesSlide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3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4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5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6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7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8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9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jpeg" Type="http://schemas.openxmlformats.org/officeDocument/2006/relationships/image"/><Relationship Id="rId4" Target="../media/image2.jpeg" Type="http://schemas.openxmlformats.org/officeDocument/2006/relationships/image"/><Relationship Id="rId5" Target="../media/image3.jpeg" Type="http://schemas.openxmlformats.org/officeDocument/2006/relationships/image"/><Relationship Id="rId6" Target="../media/image4.gif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png" Type="http://schemas.openxmlformats.org/officeDocument/2006/relationships/image"/><Relationship Id="rId11" Target="../media/image39.svg" Type="http://schemas.openxmlformats.org/officeDocument/2006/relationships/image"/><Relationship Id="rId12" Target="../media/image40.jpeg" Type="http://schemas.openxmlformats.org/officeDocument/2006/relationships/image"/><Relationship Id="rId13" Target="../media/image41.png" Type="http://schemas.openxmlformats.org/officeDocument/2006/relationships/image"/><Relationship Id="rId14" Target="../media/image42.svg" Type="http://schemas.openxmlformats.org/officeDocument/2006/relationships/image"/><Relationship Id="rId2" Target="../media/image31.png" Type="http://schemas.openxmlformats.org/officeDocument/2006/relationships/image"/><Relationship Id="rId3" Target="../media/image32.svg" Type="http://schemas.openxmlformats.org/officeDocument/2006/relationships/image"/><Relationship Id="rId4" Target="../media/image21.jpeg" Type="http://schemas.openxmlformats.org/officeDocument/2006/relationships/image"/><Relationship Id="rId5" Target="../media/image33.jpeg" Type="http://schemas.openxmlformats.org/officeDocument/2006/relationships/image"/><Relationship Id="rId6" Target="../media/image34.png" Type="http://schemas.openxmlformats.org/officeDocument/2006/relationships/image"/><Relationship Id="rId7" Target="../media/image35.svg" Type="http://schemas.openxmlformats.org/officeDocument/2006/relationships/image"/><Relationship Id="rId8" Target="../media/image36.png" Type="http://schemas.openxmlformats.org/officeDocument/2006/relationships/image"/><Relationship Id="rId9" Target="../media/image37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svg" Type="http://schemas.openxmlformats.org/officeDocument/2006/relationships/image"/><Relationship Id="rId11" Target="../media/image49.png" Type="http://schemas.openxmlformats.org/officeDocument/2006/relationships/image"/><Relationship Id="rId12" Target="../media/image50.png" Type="http://schemas.openxmlformats.org/officeDocument/2006/relationships/image"/><Relationship Id="rId2" Target="../media/image31.png" Type="http://schemas.openxmlformats.org/officeDocument/2006/relationships/image"/><Relationship Id="rId3" Target="../media/image32.svg" Type="http://schemas.openxmlformats.org/officeDocument/2006/relationships/image"/><Relationship Id="rId4" Target="../media/image21.jpeg" Type="http://schemas.openxmlformats.org/officeDocument/2006/relationships/image"/><Relationship Id="rId5" Target="../media/image43.png" Type="http://schemas.openxmlformats.org/officeDocument/2006/relationships/image"/><Relationship Id="rId6" Target="../media/image44.svg" Type="http://schemas.openxmlformats.org/officeDocument/2006/relationships/image"/><Relationship Id="rId7" Target="../media/image45.png" Type="http://schemas.openxmlformats.org/officeDocument/2006/relationships/image"/><Relationship Id="rId8" Target="../media/image46.svg" Type="http://schemas.openxmlformats.org/officeDocument/2006/relationships/image"/><Relationship Id="rId9" Target="../media/image47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svg" Type="http://schemas.openxmlformats.org/officeDocument/2006/relationships/image"/><Relationship Id="rId2" Target="../media/image31.png" Type="http://schemas.openxmlformats.org/officeDocument/2006/relationships/image"/><Relationship Id="rId3" Target="../media/image32.svg" Type="http://schemas.openxmlformats.org/officeDocument/2006/relationships/image"/><Relationship Id="rId4" Target="../media/image21.jpeg" Type="http://schemas.openxmlformats.org/officeDocument/2006/relationships/image"/><Relationship Id="rId5" Target="../media/image43.png" Type="http://schemas.openxmlformats.org/officeDocument/2006/relationships/image"/><Relationship Id="rId6" Target="../media/image44.svg" Type="http://schemas.openxmlformats.org/officeDocument/2006/relationships/image"/><Relationship Id="rId7" Target="../media/image45.png" Type="http://schemas.openxmlformats.org/officeDocument/2006/relationships/image"/><Relationship Id="rId8" Target="../media/image46.svg" Type="http://schemas.openxmlformats.org/officeDocument/2006/relationships/image"/><Relationship Id="rId9" Target="../media/image47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51.png" Type="http://schemas.openxmlformats.org/officeDocument/2006/relationships/image"/><Relationship Id="rId4" Target="../media/image52.png" Type="http://schemas.openxmlformats.org/officeDocument/2006/relationships/image"/><Relationship Id="rId5" Target="../media/image5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54.png" Type="http://schemas.openxmlformats.org/officeDocument/2006/relationships/image"/><Relationship Id="rId4" Target="../media/image55.png" Type="http://schemas.openxmlformats.org/officeDocument/2006/relationships/image"/><Relationship Id="rId5" Target="../media/image56.png" Type="http://schemas.openxmlformats.org/officeDocument/2006/relationships/image"/><Relationship Id="rId6" Target="../media/image57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svg" Type="http://schemas.openxmlformats.org/officeDocument/2006/relationships/image"/><Relationship Id="rId11" Target="../media/image60.png" Type="http://schemas.openxmlformats.org/officeDocument/2006/relationships/image"/><Relationship Id="rId2" Target="../media/image31.png" Type="http://schemas.openxmlformats.org/officeDocument/2006/relationships/image"/><Relationship Id="rId3" Target="../media/image32.svg" Type="http://schemas.openxmlformats.org/officeDocument/2006/relationships/image"/><Relationship Id="rId4" Target="../media/image21.jpeg" Type="http://schemas.openxmlformats.org/officeDocument/2006/relationships/image"/><Relationship Id="rId5" Target="../media/image58.png" Type="http://schemas.openxmlformats.org/officeDocument/2006/relationships/image"/><Relationship Id="rId6" Target="../media/image59.svg" Type="http://schemas.openxmlformats.org/officeDocument/2006/relationships/image"/><Relationship Id="rId7" Target="../media/image45.png" Type="http://schemas.openxmlformats.org/officeDocument/2006/relationships/image"/><Relationship Id="rId8" Target="../media/image46.svg" Type="http://schemas.openxmlformats.org/officeDocument/2006/relationships/image"/><Relationship Id="rId9" Target="../media/image47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svg" Type="http://schemas.openxmlformats.org/officeDocument/2006/relationships/image"/><Relationship Id="rId11" Target="../media/image60.png" Type="http://schemas.openxmlformats.org/officeDocument/2006/relationships/image"/><Relationship Id="rId2" Target="../media/image31.png" Type="http://schemas.openxmlformats.org/officeDocument/2006/relationships/image"/><Relationship Id="rId3" Target="../media/image32.svg" Type="http://schemas.openxmlformats.org/officeDocument/2006/relationships/image"/><Relationship Id="rId4" Target="../media/image21.jpeg" Type="http://schemas.openxmlformats.org/officeDocument/2006/relationships/image"/><Relationship Id="rId5" Target="../media/image58.png" Type="http://schemas.openxmlformats.org/officeDocument/2006/relationships/image"/><Relationship Id="rId6" Target="../media/image59.svg" Type="http://schemas.openxmlformats.org/officeDocument/2006/relationships/image"/><Relationship Id="rId7" Target="../media/image45.png" Type="http://schemas.openxmlformats.org/officeDocument/2006/relationships/image"/><Relationship Id="rId8" Target="../media/image46.svg" Type="http://schemas.openxmlformats.org/officeDocument/2006/relationships/image"/><Relationship Id="rId9" Target="../media/image47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8.jpeg" Type="http://schemas.openxmlformats.org/officeDocument/2006/relationships/image"/><Relationship Id="rId11" Target="../media/image69.jpeg" Type="http://schemas.openxmlformats.org/officeDocument/2006/relationships/image"/><Relationship Id="rId12" Target="../media/image70.jpeg" Type="http://schemas.openxmlformats.org/officeDocument/2006/relationships/image"/><Relationship Id="rId13" Target="../media/image71.jpeg" Type="http://schemas.openxmlformats.org/officeDocument/2006/relationships/image"/><Relationship Id="rId14" Target="../media/image72.jpeg" Type="http://schemas.openxmlformats.org/officeDocument/2006/relationships/image"/><Relationship Id="rId15" Target="../media/image73.png" Type="http://schemas.openxmlformats.org/officeDocument/2006/relationships/image"/><Relationship Id="rId2" Target="../media/image61.png" Type="http://schemas.openxmlformats.org/officeDocument/2006/relationships/image"/><Relationship Id="rId3" Target="../media/image62.svg" Type="http://schemas.openxmlformats.org/officeDocument/2006/relationships/image"/><Relationship Id="rId4" Target="../media/image63.png" Type="http://schemas.openxmlformats.org/officeDocument/2006/relationships/image"/><Relationship Id="rId5" Target="../media/image64.svg" Type="http://schemas.openxmlformats.org/officeDocument/2006/relationships/image"/><Relationship Id="rId6" Target="../media/image65.png" Type="http://schemas.openxmlformats.org/officeDocument/2006/relationships/image"/><Relationship Id="rId7" Target="../media/image66.svg" Type="http://schemas.openxmlformats.org/officeDocument/2006/relationships/image"/><Relationship Id="rId8" Target="../media/image21.jpeg" Type="http://schemas.openxmlformats.org/officeDocument/2006/relationships/image"/><Relationship Id="rId9" Target="../media/image6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png" Type="http://schemas.openxmlformats.org/officeDocument/2006/relationships/image"/><Relationship Id="rId11" Target="../media/image14.png" Type="http://schemas.openxmlformats.org/officeDocument/2006/relationships/image"/><Relationship Id="rId12" Target="../media/image15.png" Type="http://schemas.openxmlformats.org/officeDocument/2006/relationships/image"/><Relationship Id="rId2" Target="../media/image5.png" Type="http://schemas.openxmlformats.org/officeDocument/2006/relationships/image"/><Relationship Id="rId3" Target="../media/image6.png" Type="http://schemas.openxmlformats.org/officeDocument/2006/relationships/image"/><Relationship Id="rId4" Target="../media/image7.png" Type="http://schemas.openxmlformats.org/officeDocument/2006/relationships/image"/><Relationship Id="rId5" Target="../media/image8.png" Type="http://schemas.openxmlformats.org/officeDocument/2006/relationships/image"/><Relationship Id="rId6" Target="../media/image9.png" Type="http://schemas.openxmlformats.org/officeDocument/2006/relationships/image"/><Relationship Id="rId7" Target="../media/image10.png" Type="http://schemas.openxmlformats.org/officeDocument/2006/relationships/image"/><Relationship Id="rId8" Target="../media/image11.pn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1.jpeg" Type="http://schemas.openxmlformats.org/officeDocument/2006/relationships/image"/><Relationship Id="rId4" Target="../media/image21.jpeg" Type="http://schemas.openxmlformats.org/officeDocument/2006/relationships/image"/><Relationship Id="rId5" Target="../media/image74.png" Type="http://schemas.openxmlformats.org/officeDocument/2006/relationships/image"/><Relationship Id="rId6" Target="mailto:0a3anos.formacaoefer@educ.rec.br" TargetMode="External" Type="http://schemas.openxmlformats.org/officeDocument/2006/relationships/hyperlink"/><Relationship Id="rId7" Target="../media/image75.png" Type="http://schemas.openxmlformats.org/officeDocument/2006/relationships/image"/><Relationship Id="rId8" Target="../media/image76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1.jpeg" Type="http://schemas.openxmlformats.org/officeDocument/2006/relationships/image"/><Relationship Id="rId4" Target="../media/image21.jpeg" Type="http://schemas.openxmlformats.org/officeDocument/2006/relationships/image"/><Relationship Id="rId5" Target="../media/image77.png" Type="http://schemas.openxmlformats.org/officeDocument/2006/relationships/image"/><Relationship Id="rId6" Target="../media/image78.png" Type="http://schemas.openxmlformats.org/officeDocument/2006/relationships/image"/><Relationship Id="rId7" Target="../media/image79.png" Type="http://schemas.openxmlformats.org/officeDocument/2006/relationships/image"/><Relationship Id="rId8" Target="../media/image80.png" Type="http://schemas.openxmlformats.org/officeDocument/2006/relationships/image"/><Relationship Id="rId9" Target="../media/image81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.xml" Type="http://schemas.openxmlformats.org/officeDocument/2006/relationships/notesSlide"/><Relationship Id="rId3" Target="../media/image1.jpeg" Type="http://schemas.openxmlformats.org/officeDocument/2006/relationships/image"/><Relationship Id="rId4" Target="../media/image21.jpe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.xml" Type="http://schemas.openxmlformats.org/officeDocument/2006/relationships/notesSlide"/><Relationship Id="rId3" Target="../media/image1.jpeg" Type="http://schemas.openxmlformats.org/officeDocument/2006/relationships/image"/><Relationship Id="rId4" Target="../media/image8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png" Type="http://schemas.openxmlformats.org/officeDocument/2006/relationships/image"/><Relationship Id="rId11" Target="../media/image14.png" Type="http://schemas.openxmlformats.org/officeDocument/2006/relationships/image"/><Relationship Id="rId12" Target="../media/image15.png" Type="http://schemas.openxmlformats.org/officeDocument/2006/relationships/image"/><Relationship Id="rId2" Target="../media/image5.png" Type="http://schemas.openxmlformats.org/officeDocument/2006/relationships/image"/><Relationship Id="rId3" Target="../media/image6.png" Type="http://schemas.openxmlformats.org/officeDocument/2006/relationships/image"/><Relationship Id="rId4" Target="../media/image7.png" Type="http://schemas.openxmlformats.org/officeDocument/2006/relationships/image"/><Relationship Id="rId5" Target="../media/image8.png" Type="http://schemas.openxmlformats.org/officeDocument/2006/relationships/image"/><Relationship Id="rId6" Target="../media/image9.png" Type="http://schemas.openxmlformats.org/officeDocument/2006/relationships/image"/><Relationship Id="rId7" Target="../media/image10.png" Type="http://schemas.openxmlformats.org/officeDocument/2006/relationships/image"/><Relationship Id="rId8" Target="../media/image11.pn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6.jpeg" Type="http://schemas.openxmlformats.org/officeDocument/2006/relationships/image"/><Relationship Id="rId4" Target="https://www.youtube.com/watch?v=GUgiqYuYf0c" TargetMode="External" Type="http://schemas.openxmlformats.org/officeDocument/2006/relationships/video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1.jpeg" Type="http://schemas.openxmlformats.org/officeDocument/2006/relationships/image"/><Relationship Id="rId4" Target="../media/image17.png" Type="http://schemas.openxmlformats.org/officeDocument/2006/relationships/image"/><Relationship Id="rId5" Target="../media/image18.png" Type="http://schemas.openxmlformats.org/officeDocument/2006/relationships/image"/><Relationship Id="rId6" Target="../media/image19.png" Type="http://schemas.openxmlformats.org/officeDocument/2006/relationships/image"/><Relationship Id="rId7" Target="../media/image20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6.jpeg" Type="http://schemas.openxmlformats.org/officeDocument/2006/relationships/image"/><Relationship Id="rId4" Target="https://www.youtube.com/watch?v=BYnoiv9RXgU" TargetMode="External" Type="http://schemas.openxmlformats.org/officeDocument/2006/relationships/video"/><Relationship Id="rId5" Target="https://www.youtube.com/watch?v=ojFqc5ON3og" TargetMode="External" Type="http://schemas.openxmlformats.org/officeDocument/2006/relationships/video"/><Relationship Id="rId6" Target="https://www.youtube.com/watch?v=KpHd6SAQsOQ" TargetMode="External" Type="http://schemas.openxmlformats.org/officeDocument/2006/relationships/video"/><Relationship Id="rId7" Target="https://www.youtube.com/watch?v=-nJzL9hNjoQ" TargetMode="External" Type="http://schemas.openxmlformats.org/officeDocument/2006/relationships/video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.png" Type="http://schemas.openxmlformats.org/officeDocument/2006/relationships/image"/><Relationship Id="rId11" Target="../media/image28.png" Type="http://schemas.openxmlformats.org/officeDocument/2006/relationships/image"/><Relationship Id="rId2" Target="../notesSlides/notesSlide3.xml" Type="http://schemas.openxmlformats.org/officeDocument/2006/relationships/notesSlide"/><Relationship Id="rId3" Target="../media/image1.jpeg" Type="http://schemas.openxmlformats.org/officeDocument/2006/relationships/image"/><Relationship Id="rId4" Target="../media/image21.jpeg" Type="http://schemas.openxmlformats.org/officeDocument/2006/relationships/image"/><Relationship Id="rId5" Target="../media/image22.png" Type="http://schemas.openxmlformats.org/officeDocument/2006/relationships/image"/><Relationship Id="rId6" Target="../media/image23.gif" Type="http://schemas.openxmlformats.org/officeDocument/2006/relationships/image"/><Relationship Id="rId7" Target="../media/image24.png" Type="http://schemas.openxmlformats.org/officeDocument/2006/relationships/image"/><Relationship Id="rId8" Target="../media/image25.svg" Type="http://schemas.openxmlformats.org/officeDocument/2006/relationships/image"/><Relationship Id="rId9" Target="../media/image26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1.jpeg" Type="http://schemas.openxmlformats.org/officeDocument/2006/relationships/image"/><Relationship Id="rId4" Target="../media/image21.jpeg" Type="http://schemas.openxmlformats.org/officeDocument/2006/relationships/image"/><Relationship Id="rId5" Target="../media/image29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1.jpeg" Type="http://schemas.openxmlformats.org/officeDocument/2006/relationships/image"/><Relationship Id="rId4" Target="../media/image21.jpeg" Type="http://schemas.openxmlformats.org/officeDocument/2006/relationships/image"/><Relationship Id="rId5" Target="../media/image3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13428"/>
            <a:ext cx="18286321" cy="10273572"/>
          </a:xfrm>
          <a:custGeom>
            <a:avLst/>
            <a:gdLst/>
            <a:ahLst/>
            <a:cxnLst/>
            <a:rect r="r" b="b" t="t" l="l"/>
            <a:pathLst>
              <a:path h="10273572" w="18286321">
                <a:moveTo>
                  <a:pt x="0" y="0"/>
                </a:moveTo>
                <a:lnTo>
                  <a:pt x="18286321" y="0"/>
                </a:lnTo>
                <a:lnTo>
                  <a:pt x="18286321" y="10273572"/>
                </a:lnTo>
                <a:lnTo>
                  <a:pt x="0" y="102735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38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62121" y="7395310"/>
            <a:ext cx="15467698" cy="322231"/>
          </a:xfrm>
          <a:custGeom>
            <a:avLst/>
            <a:gdLst/>
            <a:ahLst/>
            <a:cxnLst/>
            <a:rect r="r" b="b" t="t" l="l"/>
            <a:pathLst>
              <a:path h="322231" w="15467698">
                <a:moveTo>
                  <a:pt x="0" y="0"/>
                </a:moveTo>
                <a:lnTo>
                  <a:pt x="15467698" y="0"/>
                </a:lnTo>
                <a:lnTo>
                  <a:pt x="15467698" y="322231"/>
                </a:lnTo>
                <a:lnTo>
                  <a:pt x="0" y="3222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863" t="-4962126" r="-129790" b="-1479295"/>
            </a:stretch>
          </a:blipFill>
        </p:spPr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1406554">
            <a:off x="-211022" y="5670002"/>
            <a:ext cx="3312591" cy="3450615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3247962" y="7884787"/>
            <a:ext cx="11210278" cy="15846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98"/>
              </a:lnSpc>
            </a:pPr>
          </a:p>
          <a:p>
            <a:pPr algn="ctr">
              <a:lnSpc>
                <a:spcPts val="5138"/>
              </a:lnSpc>
            </a:pPr>
            <a:r>
              <a:rPr lang="en-US" sz="4757" u="sng">
                <a:solidFill>
                  <a:srgbClr val="002060"/>
                </a:solidFill>
                <a:latin typeface="Arial Bold"/>
              </a:rPr>
              <a:t>Professoras (es) da Educação Infantil </a:t>
            </a:r>
          </a:p>
          <a:p>
            <a:pPr algn="ctr">
              <a:lnSpc>
                <a:spcPts val="3996"/>
              </a:lnSpc>
            </a:pPr>
            <a:r>
              <a:rPr lang="en-US" sz="3700" u="sng">
                <a:solidFill>
                  <a:srgbClr val="002060"/>
                </a:solidFill>
                <a:latin typeface="Arial Bold"/>
              </a:rPr>
              <a:t>Abril</a:t>
            </a:r>
            <a:r>
              <a:rPr lang="en-US" sz="3700" u="sng">
                <a:solidFill>
                  <a:srgbClr val="002060"/>
                </a:solidFill>
                <a:latin typeface="Arial Bold"/>
              </a:rPr>
              <a:t>- 2024.</a:t>
            </a:r>
          </a:p>
          <a:p>
            <a:pPr algn="ctr">
              <a:lnSpc>
                <a:spcPts val="1598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262121" y="5507636"/>
            <a:ext cx="14254757" cy="14962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5055">
                <a:solidFill>
                  <a:srgbClr val="002060"/>
                </a:solidFill>
                <a:latin typeface="Arial Bold"/>
              </a:rPr>
              <a:t> A CRIANÇA E AS SITUAÇÕES PROBLEMAS NO CONTEXTO LÚDICO.</a:t>
            </a:r>
          </a:p>
        </p:txBody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true" flipV="false" rot="-3367149">
            <a:off x="15178893" y="5072599"/>
            <a:ext cx="3413332" cy="355555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DEA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686651" y="6501411"/>
            <a:ext cx="879886" cy="971762"/>
          </a:xfrm>
          <a:custGeom>
            <a:avLst/>
            <a:gdLst/>
            <a:ahLst/>
            <a:cxnLst/>
            <a:rect r="r" b="b" t="t" l="l"/>
            <a:pathLst>
              <a:path h="971762" w="879886">
                <a:moveTo>
                  <a:pt x="0" y="0"/>
                </a:moveTo>
                <a:lnTo>
                  <a:pt x="879887" y="0"/>
                </a:lnTo>
                <a:lnTo>
                  <a:pt x="879887" y="971762"/>
                </a:lnTo>
                <a:lnTo>
                  <a:pt x="0" y="9717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8798451"/>
            <a:ext cx="18288000" cy="1562377"/>
          </a:xfrm>
          <a:custGeom>
            <a:avLst/>
            <a:gdLst/>
            <a:ahLst/>
            <a:cxnLst/>
            <a:rect r="r" b="b" t="t" l="l"/>
            <a:pathLst>
              <a:path h="1562377" w="18288000">
                <a:moveTo>
                  <a:pt x="0" y="0"/>
                </a:moveTo>
                <a:lnTo>
                  <a:pt x="18288000" y="0"/>
                </a:lnTo>
                <a:lnTo>
                  <a:pt x="18288000" y="1562377"/>
                </a:lnTo>
                <a:lnTo>
                  <a:pt x="0" y="15623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554874" r="0" b="-15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02890" y="1258736"/>
            <a:ext cx="4809848" cy="3607386"/>
          </a:xfrm>
          <a:custGeom>
            <a:avLst/>
            <a:gdLst/>
            <a:ahLst/>
            <a:cxnLst/>
            <a:rect r="r" b="b" t="t" l="l"/>
            <a:pathLst>
              <a:path h="3607386" w="4809848">
                <a:moveTo>
                  <a:pt x="0" y="0"/>
                </a:moveTo>
                <a:lnTo>
                  <a:pt x="4809849" y="0"/>
                </a:lnTo>
                <a:lnTo>
                  <a:pt x="4809849" y="3607386"/>
                </a:lnTo>
                <a:lnTo>
                  <a:pt x="0" y="36073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23541" y="1125612"/>
            <a:ext cx="5368547" cy="3803961"/>
          </a:xfrm>
          <a:custGeom>
            <a:avLst/>
            <a:gdLst/>
            <a:ahLst/>
            <a:cxnLst/>
            <a:rect r="r" b="b" t="t" l="l"/>
            <a:pathLst>
              <a:path h="3803961" w="5368547">
                <a:moveTo>
                  <a:pt x="0" y="0"/>
                </a:moveTo>
                <a:lnTo>
                  <a:pt x="5368547" y="0"/>
                </a:lnTo>
                <a:lnTo>
                  <a:pt x="5368547" y="3803961"/>
                </a:lnTo>
                <a:lnTo>
                  <a:pt x="0" y="38039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-11581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389980">
            <a:off x="347266" y="59231"/>
            <a:ext cx="1111249" cy="1140274"/>
          </a:xfrm>
          <a:custGeom>
            <a:avLst/>
            <a:gdLst/>
            <a:ahLst/>
            <a:cxnLst/>
            <a:rect r="r" b="b" t="t" l="l"/>
            <a:pathLst>
              <a:path h="1140274" w="1111249">
                <a:moveTo>
                  <a:pt x="0" y="0"/>
                </a:moveTo>
                <a:lnTo>
                  <a:pt x="1111249" y="0"/>
                </a:lnTo>
                <a:lnTo>
                  <a:pt x="1111249" y="1140274"/>
                </a:lnTo>
                <a:lnTo>
                  <a:pt x="0" y="11402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true" rot="-5400000">
            <a:off x="-692305" y="6495158"/>
            <a:ext cx="3190391" cy="1571992"/>
          </a:xfrm>
          <a:custGeom>
            <a:avLst/>
            <a:gdLst/>
            <a:ahLst/>
            <a:cxnLst/>
            <a:rect r="r" b="b" t="t" l="l"/>
            <a:pathLst>
              <a:path h="1571992" w="3190391">
                <a:moveTo>
                  <a:pt x="3190391" y="1571993"/>
                </a:moveTo>
                <a:lnTo>
                  <a:pt x="0" y="1571993"/>
                </a:lnTo>
                <a:lnTo>
                  <a:pt x="0" y="0"/>
                </a:lnTo>
                <a:lnTo>
                  <a:pt x="3190391" y="0"/>
                </a:lnTo>
                <a:lnTo>
                  <a:pt x="3190391" y="1571993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079937" y="5024823"/>
            <a:ext cx="2714349" cy="3619132"/>
          </a:xfrm>
          <a:custGeom>
            <a:avLst/>
            <a:gdLst/>
            <a:ahLst/>
            <a:cxnLst/>
            <a:rect r="r" b="b" t="t" l="l"/>
            <a:pathLst>
              <a:path h="3619132" w="2714349">
                <a:moveTo>
                  <a:pt x="0" y="0"/>
                </a:moveTo>
                <a:lnTo>
                  <a:pt x="2714349" y="0"/>
                </a:lnTo>
                <a:lnTo>
                  <a:pt x="2714349" y="3619132"/>
                </a:lnTo>
                <a:lnTo>
                  <a:pt x="0" y="36191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079937" y="4970348"/>
            <a:ext cx="2904573" cy="3828103"/>
          </a:xfrm>
          <a:custGeom>
            <a:avLst/>
            <a:gdLst/>
            <a:ahLst/>
            <a:cxnLst/>
            <a:rect r="r" b="b" t="t" l="l"/>
            <a:pathLst>
              <a:path h="3828103" w="2904573">
                <a:moveTo>
                  <a:pt x="0" y="0"/>
                </a:moveTo>
                <a:lnTo>
                  <a:pt x="2904573" y="0"/>
                </a:lnTo>
                <a:lnTo>
                  <a:pt x="2904573" y="3828103"/>
                </a:lnTo>
                <a:lnTo>
                  <a:pt x="0" y="382810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382613" y="1436121"/>
            <a:ext cx="11512714" cy="60328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868"/>
              </a:lnSpc>
            </a:pPr>
            <a:r>
              <a:rPr lang="en-US" sz="4905">
                <a:solidFill>
                  <a:srgbClr val="103682"/>
                </a:solidFill>
                <a:latin typeface="Open Sans"/>
              </a:rPr>
              <a:t> Quando confrontamos os estudantes </a:t>
            </a:r>
          </a:p>
          <a:p>
            <a:pPr algn="just">
              <a:lnSpc>
                <a:spcPts val="6868"/>
              </a:lnSpc>
            </a:pPr>
            <a:r>
              <a:rPr lang="en-US" sz="4905">
                <a:solidFill>
                  <a:srgbClr val="103682"/>
                </a:solidFill>
                <a:latin typeface="Open Sans"/>
              </a:rPr>
              <a:t>com novas situações, eles buscam  utilizar os conhecimentos adquiridos   em  suas experiências passadas,  quando em situações mais simples e mais familiares, e tentam adaptá-las a essas novas.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870035" y="8225648"/>
            <a:ext cx="9027106" cy="452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61"/>
              </a:lnSpc>
              <a:spcBef>
                <a:spcPct val="0"/>
              </a:spcBef>
            </a:pPr>
            <a:r>
              <a:rPr lang="en-US" sz="2835">
                <a:solidFill>
                  <a:srgbClr val="002060"/>
                </a:solidFill>
                <a:latin typeface="Arial"/>
              </a:rPr>
              <a:t>(VERGNAUD, 1988, p. 141)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079937" y="197094"/>
            <a:ext cx="12606714" cy="852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15"/>
              </a:lnSpc>
            </a:pPr>
            <a:r>
              <a:rPr lang="en-US" sz="5292">
                <a:solidFill>
                  <a:srgbClr val="103682"/>
                </a:solidFill>
                <a:latin typeface="Arial Bold"/>
              </a:rPr>
              <a:t>  NOVAS SITUAÇÕES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60969" y="4050784"/>
            <a:ext cx="5368547" cy="7632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Open Sans Bold"/>
              </a:rPr>
              <a:t>Fonte:CMEI Nosso Senhor Jesus do Bonfim  Grupo - 4, 2022.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079937" y="7967270"/>
            <a:ext cx="2567312" cy="8361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46"/>
              </a:lnSpc>
            </a:pPr>
            <a:r>
              <a:rPr lang="en-US" sz="1604">
                <a:solidFill>
                  <a:srgbClr val="000000"/>
                </a:solidFill>
                <a:latin typeface="Open Sans Bold"/>
              </a:rPr>
              <a:t>Fonte:CMEI Nosso Senhor Jesus do Bonfim </a:t>
            </a:r>
          </a:p>
          <a:p>
            <a:pPr algn="ctr">
              <a:lnSpc>
                <a:spcPts val="2246"/>
              </a:lnSpc>
            </a:pPr>
            <a:r>
              <a:rPr lang="en-US" sz="1604">
                <a:solidFill>
                  <a:srgbClr val="000000"/>
                </a:solidFill>
                <a:latin typeface="Open Sans Bold"/>
              </a:rPr>
              <a:t> Grupo - 4, 2022.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F6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686651" y="6501411"/>
            <a:ext cx="879886" cy="971762"/>
          </a:xfrm>
          <a:custGeom>
            <a:avLst/>
            <a:gdLst/>
            <a:ahLst/>
            <a:cxnLst/>
            <a:rect r="r" b="b" t="t" l="l"/>
            <a:pathLst>
              <a:path h="971762" w="879886">
                <a:moveTo>
                  <a:pt x="0" y="0"/>
                </a:moveTo>
                <a:lnTo>
                  <a:pt x="879887" y="0"/>
                </a:lnTo>
                <a:lnTo>
                  <a:pt x="879887" y="971762"/>
                </a:lnTo>
                <a:lnTo>
                  <a:pt x="0" y="9717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8876350"/>
            <a:ext cx="18288000" cy="1562377"/>
          </a:xfrm>
          <a:custGeom>
            <a:avLst/>
            <a:gdLst/>
            <a:ahLst/>
            <a:cxnLst/>
            <a:rect r="r" b="b" t="t" l="l"/>
            <a:pathLst>
              <a:path h="1562377" w="18288000">
                <a:moveTo>
                  <a:pt x="0" y="0"/>
                </a:moveTo>
                <a:lnTo>
                  <a:pt x="18288000" y="0"/>
                </a:lnTo>
                <a:lnTo>
                  <a:pt x="18288000" y="1562377"/>
                </a:lnTo>
                <a:lnTo>
                  <a:pt x="0" y="15623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554874" r="0" b="-15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9447584" y="-345452"/>
            <a:ext cx="8289153" cy="10154451"/>
          </a:xfrm>
          <a:custGeom>
            <a:avLst/>
            <a:gdLst/>
            <a:ahLst/>
            <a:cxnLst/>
            <a:rect r="r" b="b" t="t" l="l"/>
            <a:pathLst>
              <a:path h="10154451" w="8289153">
                <a:moveTo>
                  <a:pt x="0" y="0"/>
                </a:moveTo>
                <a:lnTo>
                  <a:pt x="8289153" y="0"/>
                </a:lnTo>
                <a:lnTo>
                  <a:pt x="8289153" y="10154451"/>
                </a:lnTo>
                <a:lnTo>
                  <a:pt x="0" y="101544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74564" t="0" r="0" b="-4880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389980">
            <a:off x="89275" y="147528"/>
            <a:ext cx="1627230" cy="1669732"/>
          </a:xfrm>
          <a:custGeom>
            <a:avLst/>
            <a:gdLst/>
            <a:ahLst/>
            <a:cxnLst/>
            <a:rect r="r" b="b" t="t" l="l"/>
            <a:pathLst>
              <a:path h="1669732" w="1627230">
                <a:moveTo>
                  <a:pt x="0" y="0"/>
                </a:moveTo>
                <a:lnTo>
                  <a:pt x="1627231" y="0"/>
                </a:lnTo>
                <a:lnTo>
                  <a:pt x="1627231" y="1669733"/>
                </a:lnTo>
                <a:lnTo>
                  <a:pt x="0" y="16697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-5400000">
            <a:off x="15664105" y="1353237"/>
            <a:ext cx="3190391" cy="1571992"/>
          </a:xfrm>
          <a:custGeom>
            <a:avLst/>
            <a:gdLst/>
            <a:ahLst/>
            <a:cxnLst/>
            <a:rect r="r" b="b" t="t" l="l"/>
            <a:pathLst>
              <a:path h="1571992" w="3190391">
                <a:moveTo>
                  <a:pt x="3190390" y="1571992"/>
                </a:moveTo>
                <a:lnTo>
                  <a:pt x="0" y="1571992"/>
                </a:lnTo>
                <a:lnTo>
                  <a:pt x="0" y="0"/>
                </a:lnTo>
                <a:lnTo>
                  <a:pt x="3190390" y="0"/>
                </a:lnTo>
                <a:lnTo>
                  <a:pt x="3190390" y="1571992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44167" y="2163021"/>
            <a:ext cx="8248678" cy="4597417"/>
          </a:xfrm>
          <a:custGeom>
            <a:avLst/>
            <a:gdLst/>
            <a:ahLst/>
            <a:cxnLst/>
            <a:rect r="r" b="b" t="t" l="l"/>
            <a:pathLst>
              <a:path h="4597417" w="8248678">
                <a:moveTo>
                  <a:pt x="0" y="0"/>
                </a:moveTo>
                <a:lnTo>
                  <a:pt x="8248678" y="0"/>
                </a:lnTo>
                <a:lnTo>
                  <a:pt x="8248678" y="4597417"/>
                </a:lnTo>
                <a:lnTo>
                  <a:pt x="0" y="459741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8612" t="-35001" r="-29045" b="-24112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144000" y="3140917"/>
            <a:ext cx="7726760" cy="5090084"/>
          </a:xfrm>
          <a:custGeom>
            <a:avLst/>
            <a:gdLst/>
            <a:ahLst/>
            <a:cxnLst/>
            <a:rect r="r" b="b" t="t" l="l"/>
            <a:pathLst>
              <a:path h="5090084" w="7726760">
                <a:moveTo>
                  <a:pt x="0" y="0"/>
                </a:moveTo>
                <a:lnTo>
                  <a:pt x="7726760" y="0"/>
                </a:lnTo>
                <a:lnTo>
                  <a:pt x="7726760" y="5090084"/>
                </a:lnTo>
                <a:lnTo>
                  <a:pt x="0" y="50900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53637" t="-368899" r="-226192" b="-111591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688887" y="607743"/>
            <a:ext cx="15453519" cy="1531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30"/>
              </a:lnSpc>
            </a:pPr>
            <a:r>
              <a:rPr lang="en-US" sz="5491">
                <a:solidFill>
                  <a:srgbClr val="203864"/>
                </a:solidFill>
                <a:latin typeface="Archivo Black"/>
              </a:rPr>
              <a:t> PRÁTICAS COTIDIANAS</a:t>
            </a:r>
          </a:p>
          <a:p>
            <a:pPr algn="ctr">
              <a:lnSpc>
                <a:spcPts val="5930"/>
              </a:lnSpc>
            </a:pPr>
            <a:r>
              <a:rPr lang="en-US" sz="5491">
                <a:solidFill>
                  <a:srgbClr val="203864"/>
                </a:solidFill>
                <a:latin typeface="Archivo Black"/>
              </a:rPr>
              <a:t>(Situações de descobertas)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6894" y="7113411"/>
            <a:ext cx="8675951" cy="1207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284"/>
              </a:lnSpc>
            </a:pPr>
            <a:r>
              <a:rPr lang="en-US" sz="2345">
                <a:solidFill>
                  <a:srgbClr val="203864"/>
                </a:solidFill>
                <a:latin typeface="Open Sans"/>
              </a:rPr>
              <a:t>Fonte:  CMEI Nosso Senhor Jesus do Bonfim</a:t>
            </a:r>
          </a:p>
          <a:p>
            <a:pPr algn="just">
              <a:lnSpc>
                <a:spcPts val="3284"/>
              </a:lnSpc>
            </a:pPr>
            <a:r>
              <a:rPr lang="en-US" sz="2345">
                <a:solidFill>
                  <a:srgbClr val="203864"/>
                </a:solidFill>
                <a:latin typeface="Open Sans"/>
              </a:rPr>
              <a:t>Grupo II e III </a:t>
            </a:r>
          </a:p>
          <a:p>
            <a:pPr algn="just">
              <a:lnSpc>
                <a:spcPts val="3284"/>
              </a:lnSpc>
            </a:pPr>
            <a:r>
              <a:rPr lang="en-US" sz="2345">
                <a:solidFill>
                  <a:srgbClr val="203864"/>
                </a:solidFill>
                <a:latin typeface="Open Sans"/>
              </a:rPr>
              <a:t>Professoras: Jeane Pantaleão e Simone Vilaça - 2024.</a:t>
            </a:r>
          </a:p>
        </p:txBody>
      </p:sp>
    </p:spTree>
  </p:cSld>
  <p:clrMapOvr>
    <a:masterClrMapping/>
  </p:clrMapOvr>
  <p:transition spd="med">
    <p:push dir="l"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F6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686651" y="6501411"/>
            <a:ext cx="879886" cy="971762"/>
          </a:xfrm>
          <a:custGeom>
            <a:avLst/>
            <a:gdLst/>
            <a:ahLst/>
            <a:cxnLst/>
            <a:rect r="r" b="b" t="t" l="l"/>
            <a:pathLst>
              <a:path h="971762" w="879886">
                <a:moveTo>
                  <a:pt x="0" y="0"/>
                </a:moveTo>
                <a:lnTo>
                  <a:pt x="879887" y="0"/>
                </a:lnTo>
                <a:lnTo>
                  <a:pt x="879887" y="971762"/>
                </a:lnTo>
                <a:lnTo>
                  <a:pt x="0" y="9717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8876350"/>
            <a:ext cx="18288000" cy="1562377"/>
          </a:xfrm>
          <a:custGeom>
            <a:avLst/>
            <a:gdLst/>
            <a:ahLst/>
            <a:cxnLst/>
            <a:rect r="r" b="b" t="t" l="l"/>
            <a:pathLst>
              <a:path h="1562377" w="18288000">
                <a:moveTo>
                  <a:pt x="0" y="0"/>
                </a:moveTo>
                <a:lnTo>
                  <a:pt x="18288000" y="0"/>
                </a:lnTo>
                <a:lnTo>
                  <a:pt x="18288000" y="1562377"/>
                </a:lnTo>
                <a:lnTo>
                  <a:pt x="0" y="15623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554874" r="0" b="-15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11421961" y="-417391"/>
            <a:ext cx="8289153" cy="10154451"/>
          </a:xfrm>
          <a:custGeom>
            <a:avLst/>
            <a:gdLst/>
            <a:ahLst/>
            <a:cxnLst/>
            <a:rect r="r" b="b" t="t" l="l"/>
            <a:pathLst>
              <a:path h="10154451" w="8289153">
                <a:moveTo>
                  <a:pt x="0" y="0"/>
                </a:moveTo>
                <a:lnTo>
                  <a:pt x="8289153" y="0"/>
                </a:lnTo>
                <a:lnTo>
                  <a:pt x="8289153" y="10154451"/>
                </a:lnTo>
                <a:lnTo>
                  <a:pt x="0" y="101544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74564" t="0" r="0" b="-4880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389980">
            <a:off x="89275" y="-92599"/>
            <a:ext cx="1627230" cy="1669732"/>
          </a:xfrm>
          <a:custGeom>
            <a:avLst/>
            <a:gdLst/>
            <a:ahLst/>
            <a:cxnLst/>
            <a:rect r="r" b="b" t="t" l="l"/>
            <a:pathLst>
              <a:path h="1669732" w="1627230">
                <a:moveTo>
                  <a:pt x="0" y="0"/>
                </a:moveTo>
                <a:lnTo>
                  <a:pt x="1627231" y="0"/>
                </a:lnTo>
                <a:lnTo>
                  <a:pt x="1627231" y="1669733"/>
                </a:lnTo>
                <a:lnTo>
                  <a:pt x="0" y="16697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-5400000">
            <a:off x="-692305" y="6495158"/>
            <a:ext cx="3190391" cy="1571992"/>
          </a:xfrm>
          <a:custGeom>
            <a:avLst/>
            <a:gdLst/>
            <a:ahLst/>
            <a:cxnLst/>
            <a:rect r="r" b="b" t="t" l="l"/>
            <a:pathLst>
              <a:path h="1571992" w="3190391">
                <a:moveTo>
                  <a:pt x="3190391" y="1571993"/>
                </a:moveTo>
                <a:lnTo>
                  <a:pt x="0" y="1571993"/>
                </a:lnTo>
                <a:lnTo>
                  <a:pt x="0" y="0"/>
                </a:lnTo>
                <a:lnTo>
                  <a:pt x="3190391" y="0"/>
                </a:lnTo>
                <a:lnTo>
                  <a:pt x="3190391" y="1571993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19549" y="1408838"/>
            <a:ext cx="17448903" cy="67596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590"/>
              </a:lnSpc>
            </a:pPr>
            <a:r>
              <a:rPr lang="en-US" sz="5421">
                <a:solidFill>
                  <a:srgbClr val="002060"/>
                </a:solidFill>
                <a:latin typeface="Arial"/>
              </a:rPr>
              <a:t>[...]</a:t>
            </a:r>
            <a:r>
              <a:rPr lang="en-US" sz="5421">
                <a:solidFill>
                  <a:srgbClr val="002060"/>
                </a:solidFill>
                <a:latin typeface="Arial"/>
              </a:rPr>
              <a:t>um só conceito precisa de uma variedade de situações para se tornar significativo. Da mesma maneira, uma só situação precisa de vários conceitos para ser analisada. Quando se refere à ideia de história, o autor nos diz que o conhecimento é formado a partir do contato do estudante com a situação, e isso ocorre progressivamente.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2051407" y="8130360"/>
            <a:ext cx="5193110" cy="674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67"/>
              </a:lnSpc>
              <a:spcBef>
                <a:spcPct val="0"/>
              </a:spcBef>
            </a:pPr>
            <a:r>
              <a:rPr lang="en-US" sz="4229">
                <a:solidFill>
                  <a:srgbClr val="002060"/>
                </a:solidFill>
                <a:latin typeface="Arial"/>
              </a:rPr>
              <a:t> (VERGNAUD, 1990).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805781" y="381335"/>
            <a:ext cx="15453519" cy="779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30"/>
              </a:lnSpc>
            </a:pPr>
            <a:r>
              <a:rPr lang="en-US" sz="5491">
                <a:solidFill>
                  <a:srgbClr val="203864"/>
                </a:solidFill>
                <a:latin typeface="Archivo Black"/>
              </a:rPr>
              <a:t>NOVAS SITUAÇÕES E CONHECIMENTO </a:t>
            </a:r>
          </a:p>
        </p:txBody>
      </p:sp>
    </p:spTree>
  </p:cSld>
  <p:clrMapOvr>
    <a:masterClrMapping/>
  </p:clrMapOvr>
  <p:transition spd="med">
    <p:push dir="l"/>
  </p:transition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ED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9049070"/>
            <a:ext cx="18843124" cy="1539318"/>
          </a:xfrm>
          <a:custGeom>
            <a:avLst/>
            <a:gdLst/>
            <a:ahLst/>
            <a:cxnLst/>
            <a:rect r="r" b="b" t="t" l="l"/>
            <a:pathLst>
              <a:path h="1539318" w="18843124">
                <a:moveTo>
                  <a:pt x="0" y="0"/>
                </a:moveTo>
                <a:lnTo>
                  <a:pt x="18843124" y="0"/>
                </a:lnTo>
                <a:lnTo>
                  <a:pt x="18843124" y="1539318"/>
                </a:lnTo>
                <a:lnTo>
                  <a:pt x="0" y="15393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4" t="-576378" r="0" b="-1319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445545"/>
            <a:ext cx="4160528" cy="7163788"/>
          </a:xfrm>
          <a:custGeom>
            <a:avLst/>
            <a:gdLst/>
            <a:ahLst/>
            <a:cxnLst/>
            <a:rect r="r" b="b" t="t" l="l"/>
            <a:pathLst>
              <a:path h="7163788" w="4160528">
                <a:moveTo>
                  <a:pt x="0" y="0"/>
                </a:moveTo>
                <a:lnTo>
                  <a:pt x="4160528" y="0"/>
                </a:lnTo>
                <a:lnTo>
                  <a:pt x="4160528" y="7163788"/>
                </a:lnTo>
                <a:lnTo>
                  <a:pt x="0" y="7163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2580" t="-19427" r="-79852" b="-877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363183" y="7244428"/>
            <a:ext cx="2780817" cy="1364905"/>
          </a:xfrm>
          <a:custGeom>
            <a:avLst/>
            <a:gdLst/>
            <a:ahLst/>
            <a:cxnLst/>
            <a:rect r="r" b="b" t="t" l="l"/>
            <a:pathLst>
              <a:path h="1364905" w="2780817">
                <a:moveTo>
                  <a:pt x="0" y="0"/>
                </a:moveTo>
                <a:lnTo>
                  <a:pt x="2780817" y="0"/>
                </a:lnTo>
                <a:lnTo>
                  <a:pt x="2780817" y="1364905"/>
                </a:lnTo>
                <a:lnTo>
                  <a:pt x="0" y="13649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4506" t="-103021" r="-254160" b="-32262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595349" y="1445545"/>
            <a:ext cx="5725313" cy="7163788"/>
          </a:xfrm>
          <a:custGeom>
            <a:avLst/>
            <a:gdLst/>
            <a:ahLst/>
            <a:cxnLst/>
            <a:rect r="r" b="b" t="t" l="l"/>
            <a:pathLst>
              <a:path h="7163788" w="5725313">
                <a:moveTo>
                  <a:pt x="0" y="0"/>
                </a:moveTo>
                <a:lnTo>
                  <a:pt x="5725313" y="0"/>
                </a:lnTo>
                <a:lnTo>
                  <a:pt x="5725313" y="7163788"/>
                </a:lnTo>
                <a:lnTo>
                  <a:pt x="0" y="71637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0462" t="-27291" r="-140009" b="-12281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1207010" y="235871"/>
            <a:ext cx="21257144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16165C"/>
                </a:solidFill>
                <a:latin typeface="Open Sans Bold"/>
              </a:rPr>
              <a:t> MUSICALIZAÇÃO - TRAÇOS, SONS, CORES E FORMAS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275426" y="3081401"/>
            <a:ext cx="5233725" cy="2487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45"/>
              </a:lnSpc>
            </a:pPr>
            <a:r>
              <a:rPr lang="en-US" sz="3532">
                <a:solidFill>
                  <a:srgbClr val="16165C"/>
                </a:solidFill>
                <a:latin typeface="Open Sans Bold"/>
              </a:rPr>
              <a:t> Considerando as </a:t>
            </a:r>
          </a:p>
          <a:p>
            <a:pPr algn="ctr">
              <a:lnSpc>
                <a:spcPts val="4945"/>
              </a:lnSpc>
            </a:pPr>
            <a:r>
              <a:rPr lang="en-US" sz="3532">
                <a:solidFill>
                  <a:srgbClr val="16165C"/>
                </a:solidFill>
                <a:latin typeface="Open Sans Bold"/>
              </a:rPr>
              <a:t>experiências e </a:t>
            </a:r>
          </a:p>
          <a:p>
            <a:pPr algn="ctr">
              <a:lnSpc>
                <a:spcPts val="4945"/>
              </a:lnSpc>
            </a:pPr>
            <a:r>
              <a:rPr lang="en-US" sz="3532">
                <a:solidFill>
                  <a:srgbClr val="16165C"/>
                </a:solidFill>
                <a:latin typeface="Open Sans Bold"/>
              </a:rPr>
              <a:t>as linguagens</a:t>
            </a:r>
          </a:p>
          <a:p>
            <a:pPr algn="ctr">
              <a:lnSpc>
                <a:spcPts val="4945"/>
              </a:lnSpc>
            </a:pPr>
            <a:r>
              <a:rPr lang="en-US" sz="3532">
                <a:solidFill>
                  <a:srgbClr val="16165C"/>
                </a:solidFill>
                <a:latin typeface="Open Sans Bold"/>
              </a:rPr>
              <a:t> próprias das crianças. 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101954" y="8542658"/>
            <a:ext cx="5303275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6165C"/>
                </a:solidFill>
                <a:latin typeface="Open Sans"/>
              </a:rPr>
              <a:t>(</a:t>
            </a:r>
            <a:r>
              <a:rPr lang="en-US" sz="3399">
                <a:solidFill>
                  <a:srgbClr val="16165C"/>
                </a:solidFill>
                <a:latin typeface="Open Sans"/>
              </a:rPr>
              <a:t>Caderno Vem Brincar 2)</a:t>
            </a:r>
          </a:p>
        </p:txBody>
      </p:sp>
    </p:spTree>
  </p:cSld>
  <p:clrMapOvr>
    <a:masterClrMapping/>
  </p:clrMapOvr>
  <p:transition spd="med">
    <p:push dir="l"/>
  </p:transition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ED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9049070"/>
            <a:ext cx="18843124" cy="1539318"/>
          </a:xfrm>
          <a:custGeom>
            <a:avLst/>
            <a:gdLst/>
            <a:ahLst/>
            <a:cxnLst/>
            <a:rect r="r" b="b" t="t" l="l"/>
            <a:pathLst>
              <a:path h="1539318" w="18843124">
                <a:moveTo>
                  <a:pt x="0" y="0"/>
                </a:moveTo>
                <a:lnTo>
                  <a:pt x="18843124" y="0"/>
                </a:lnTo>
                <a:lnTo>
                  <a:pt x="18843124" y="1539318"/>
                </a:lnTo>
                <a:lnTo>
                  <a:pt x="0" y="15393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4" t="-576378" r="0" b="-1319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14697" y="1333278"/>
            <a:ext cx="17258605" cy="6740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704"/>
              </a:lnSpc>
            </a:pPr>
            <a:r>
              <a:rPr lang="en-US" sz="5279">
                <a:solidFill>
                  <a:srgbClr val="000000"/>
                </a:solidFill>
                <a:latin typeface="Arial"/>
              </a:rPr>
              <a:t> </a:t>
            </a:r>
            <a:r>
              <a:rPr lang="en-US" sz="5279">
                <a:solidFill>
                  <a:srgbClr val="002060"/>
                </a:solidFill>
                <a:latin typeface="Arial"/>
              </a:rPr>
              <a:t>É sabido que as crianças não entram na escola sem qualquer experiência,[...] e desenvolver uma proposta que capitalize as ideias intuitivas das crianças, sua linguagem própria e suas necessidades de desenvolvimento intelectual requer bem mais que tentar  fazer com que os alunos  recitem corretamente a sequência numérica.</a:t>
            </a:r>
          </a:p>
          <a:p>
            <a:pPr>
              <a:lnSpc>
                <a:spcPts val="5614"/>
              </a:lnSpc>
            </a:pPr>
            <a:r>
              <a:rPr lang="en-US" sz="4420">
                <a:solidFill>
                  <a:srgbClr val="002060"/>
                </a:solidFill>
                <a:latin typeface="Arial"/>
              </a:rPr>
              <a:t>                       </a:t>
            </a:r>
            <a:r>
              <a:rPr lang="en-US" sz="4420">
                <a:solidFill>
                  <a:srgbClr val="000000"/>
                </a:solidFill>
                <a:latin typeface="Arial"/>
              </a:rPr>
              <a:t>                        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2177934" y="8205363"/>
            <a:ext cx="5595369" cy="674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67"/>
              </a:lnSpc>
              <a:spcBef>
                <a:spcPct val="0"/>
              </a:spcBef>
            </a:pPr>
            <a:r>
              <a:rPr lang="en-US" sz="4229">
                <a:solidFill>
                  <a:srgbClr val="002060"/>
                </a:solidFill>
                <a:latin typeface="Arial"/>
              </a:rPr>
              <a:t>(SMOLE, 2003, p. 62).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-1810997" y="257175"/>
            <a:ext cx="21257144" cy="828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>
                <a:solidFill>
                  <a:srgbClr val="16165C"/>
                </a:solidFill>
                <a:latin typeface="Open Sans Bold"/>
              </a:rPr>
              <a:t>AÇÕES E POSTURAS DÃO SENTIDO À APRENDIZAGEM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CB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9049070"/>
            <a:ext cx="18843124" cy="1539318"/>
          </a:xfrm>
          <a:custGeom>
            <a:avLst/>
            <a:gdLst/>
            <a:ahLst/>
            <a:cxnLst/>
            <a:rect r="r" b="b" t="t" l="l"/>
            <a:pathLst>
              <a:path h="1539318" w="18843124">
                <a:moveTo>
                  <a:pt x="0" y="0"/>
                </a:moveTo>
                <a:lnTo>
                  <a:pt x="18843124" y="0"/>
                </a:lnTo>
                <a:lnTo>
                  <a:pt x="18843124" y="1539318"/>
                </a:lnTo>
                <a:lnTo>
                  <a:pt x="0" y="15393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4" t="-576378" r="0" b="-1319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38200" y="1968250"/>
            <a:ext cx="6788634" cy="3264984"/>
          </a:xfrm>
          <a:custGeom>
            <a:avLst/>
            <a:gdLst/>
            <a:ahLst/>
            <a:cxnLst/>
            <a:rect r="r" b="b" t="t" l="l"/>
            <a:pathLst>
              <a:path h="3264984" w="6788634">
                <a:moveTo>
                  <a:pt x="0" y="0"/>
                </a:moveTo>
                <a:lnTo>
                  <a:pt x="6788634" y="0"/>
                </a:lnTo>
                <a:lnTo>
                  <a:pt x="6788634" y="3264984"/>
                </a:lnTo>
                <a:lnTo>
                  <a:pt x="0" y="32649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8930" t="-84781" r="-62911" b="-6298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51416" y="5703836"/>
            <a:ext cx="6860574" cy="3139729"/>
          </a:xfrm>
          <a:custGeom>
            <a:avLst/>
            <a:gdLst/>
            <a:ahLst/>
            <a:cxnLst/>
            <a:rect r="r" b="b" t="t" l="l"/>
            <a:pathLst>
              <a:path h="3139729" w="6860574">
                <a:moveTo>
                  <a:pt x="0" y="0"/>
                </a:moveTo>
                <a:lnTo>
                  <a:pt x="6860574" y="0"/>
                </a:lnTo>
                <a:lnTo>
                  <a:pt x="6860574" y="3139729"/>
                </a:lnTo>
                <a:lnTo>
                  <a:pt x="0" y="31397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0678" t="-96735" r="-61163" b="-63641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925380" y="1761776"/>
            <a:ext cx="4015922" cy="5511924"/>
          </a:xfrm>
          <a:custGeom>
            <a:avLst/>
            <a:gdLst/>
            <a:ahLst/>
            <a:cxnLst/>
            <a:rect r="r" b="b" t="t" l="l"/>
            <a:pathLst>
              <a:path h="5511924" w="4015922">
                <a:moveTo>
                  <a:pt x="0" y="0"/>
                </a:moveTo>
                <a:lnTo>
                  <a:pt x="4015922" y="0"/>
                </a:lnTo>
                <a:lnTo>
                  <a:pt x="4015922" y="5511924"/>
                </a:lnTo>
                <a:lnTo>
                  <a:pt x="0" y="55119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11378" t="-38890" r="-76864" b="-20223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542811" y="7530875"/>
            <a:ext cx="2800111" cy="1468809"/>
          </a:xfrm>
          <a:custGeom>
            <a:avLst/>
            <a:gdLst/>
            <a:ahLst/>
            <a:cxnLst/>
            <a:rect r="r" b="b" t="t" l="l"/>
            <a:pathLst>
              <a:path h="1468809" w="2800111">
                <a:moveTo>
                  <a:pt x="0" y="0"/>
                </a:moveTo>
                <a:lnTo>
                  <a:pt x="2800111" y="0"/>
                </a:lnTo>
                <a:lnTo>
                  <a:pt x="2800111" y="1468809"/>
                </a:lnTo>
                <a:lnTo>
                  <a:pt x="0" y="14688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1007" t="-281838" r="-269588" b="-133523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998289" y="445452"/>
            <a:ext cx="16100922" cy="10521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79"/>
              </a:lnSpc>
            </a:pPr>
            <a:r>
              <a:rPr lang="en-US" sz="6199">
                <a:solidFill>
                  <a:srgbClr val="16165C"/>
                </a:solidFill>
                <a:latin typeface="Open Sans Bold"/>
              </a:rPr>
              <a:t> BRINQUEDOS/MATERIAIS MANIPULÁVEIS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CB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9049070"/>
            <a:ext cx="18843124" cy="1539318"/>
          </a:xfrm>
          <a:custGeom>
            <a:avLst/>
            <a:gdLst/>
            <a:ahLst/>
            <a:cxnLst/>
            <a:rect r="r" b="b" t="t" l="l"/>
            <a:pathLst>
              <a:path h="1539318" w="18843124">
                <a:moveTo>
                  <a:pt x="0" y="0"/>
                </a:moveTo>
                <a:lnTo>
                  <a:pt x="18843124" y="0"/>
                </a:lnTo>
                <a:lnTo>
                  <a:pt x="18843124" y="1539318"/>
                </a:lnTo>
                <a:lnTo>
                  <a:pt x="0" y="15393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4" t="-576378" r="0" b="-1319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19993" y="1704267"/>
            <a:ext cx="17248015" cy="6109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924"/>
              </a:lnSpc>
              <a:spcBef>
                <a:spcPct val="0"/>
              </a:spcBef>
            </a:pPr>
            <a:r>
              <a:rPr lang="en-US" sz="6411">
                <a:solidFill>
                  <a:srgbClr val="002060"/>
                </a:solidFill>
                <a:latin typeface="Arial"/>
              </a:rPr>
              <a:t>O brinquedo coloca a criança na presença de reproduções: tudo o que existe no cotidiano, a natureza e as construções humanas. Pode-se dizer que um dos objetivos do brinquedo é dar à criança um substituto dos objetos reais para que possa manipulá-los.</a:t>
            </a:r>
          </a:p>
          <a:p>
            <a:pPr>
              <a:lnSpc>
                <a:spcPts val="5891"/>
              </a:lnSpc>
              <a:spcBef>
                <a:spcPct val="0"/>
              </a:spcBef>
            </a:pPr>
            <a:r>
              <a:rPr lang="en-US" sz="5455">
                <a:solidFill>
                  <a:srgbClr val="000000"/>
                </a:solidFill>
                <a:latin typeface="Arial"/>
              </a:rPr>
              <a:t>                                               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1176790" y="8039416"/>
            <a:ext cx="6358037" cy="674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67"/>
              </a:lnSpc>
              <a:spcBef>
                <a:spcPct val="0"/>
              </a:spcBef>
            </a:pPr>
            <a:r>
              <a:rPr lang="en-US" sz="4229">
                <a:solidFill>
                  <a:srgbClr val="000000"/>
                </a:solidFill>
                <a:latin typeface="Arial"/>
              </a:rPr>
              <a:t>(KISHIMOTO, 1999, p. 18)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304825" y="375846"/>
            <a:ext cx="12233474" cy="10521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79"/>
              </a:lnSpc>
            </a:pPr>
            <a:r>
              <a:rPr lang="en-US" sz="6199">
                <a:solidFill>
                  <a:srgbClr val="16165C"/>
                </a:solidFill>
                <a:latin typeface="Open Sans Bold"/>
              </a:rPr>
              <a:t> IMPORTÂNCIA DO BRINQUEDO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F6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686651" y="6501411"/>
            <a:ext cx="879886" cy="971762"/>
          </a:xfrm>
          <a:custGeom>
            <a:avLst/>
            <a:gdLst/>
            <a:ahLst/>
            <a:cxnLst/>
            <a:rect r="r" b="b" t="t" l="l"/>
            <a:pathLst>
              <a:path h="971762" w="879886">
                <a:moveTo>
                  <a:pt x="0" y="0"/>
                </a:moveTo>
                <a:lnTo>
                  <a:pt x="879887" y="0"/>
                </a:lnTo>
                <a:lnTo>
                  <a:pt x="879887" y="971762"/>
                </a:lnTo>
                <a:lnTo>
                  <a:pt x="0" y="9717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8876350"/>
            <a:ext cx="18288000" cy="1562377"/>
          </a:xfrm>
          <a:custGeom>
            <a:avLst/>
            <a:gdLst/>
            <a:ahLst/>
            <a:cxnLst/>
            <a:rect r="r" b="b" t="t" l="l"/>
            <a:pathLst>
              <a:path h="1562377" w="18288000">
                <a:moveTo>
                  <a:pt x="0" y="0"/>
                </a:moveTo>
                <a:lnTo>
                  <a:pt x="18288000" y="0"/>
                </a:lnTo>
                <a:lnTo>
                  <a:pt x="18288000" y="1562377"/>
                </a:lnTo>
                <a:lnTo>
                  <a:pt x="0" y="15623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554874" r="0" b="-15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10982018" y="-345452"/>
            <a:ext cx="8289153" cy="10154451"/>
          </a:xfrm>
          <a:custGeom>
            <a:avLst/>
            <a:gdLst/>
            <a:ahLst/>
            <a:cxnLst/>
            <a:rect r="r" b="b" t="t" l="l"/>
            <a:pathLst>
              <a:path h="10154451" w="8289153">
                <a:moveTo>
                  <a:pt x="0" y="0"/>
                </a:moveTo>
                <a:lnTo>
                  <a:pt x="8289153" y="0"/>
                </a:lnTo>
                <a:lnTo>
                  <a:pt x="8289153" y="10154451"/>
                </a:lnTo>
                <a:lnTo>
                  <a:pt x="0" y="101544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74564" t="0" r="0" b="-4880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389980">
            <a:off x="89275" y="147528"/>
            <a:ext cx="1627230" cy="1669732"/>
          </a:xfrm>
          <a:custGeom>
            <a:avLst/>
            <a:gdLst/>
            <a:ahLst/>
            <a:cxnLst/>
            <a:rect r="r" b="b" t="t" l="l"/>
            <a:pathLst>
              <a:path h="1669732" w="1627230">
                <a:moveTo>
                  <a:pt x="0" y="0"/>
                </a:moveTo>
                <a:lnTo>
                  <a:pt x="1627231" y="0"/>
                </a:lnTo>
                <a:lnTo>
                  <a:pt x="1627231" y="1669733"/>
                </a:lnTo>
                <a:lnTo>
                  <a:pt x="0" y="16697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-5400000">
            <a:off x="-692305" y="6495158"/>
            <a:ext cx="3190391" cy="1571992"/>
          </a:xfrm>
          <a:custGeom>
            <a:avLst/>
            <a:gdLst/>
            <a:ahLst/>
            <a:cxnLst/>
            <a:rect r="r" b="b" t="t" l="l"/>
            <a:pathLst>
              <a:path h="1571992" w="3190391">
                <a:moveTo>
                  <a:pt x="3190391" y="1571993"/>
                </a:moveTo>
                <a:lnTo>
                  <a:pt x="0" y="1571993"/>
                </a:lnTo>
                <a:lnTo>
                  <a:pt x="0" y="0"/>
                </a:lnTo>
                <a:lnTo>
                  <a:pt x="3190391" y="0"/>
                </a:lnTo>
                <a:lnTo>
                  <a:pt x="3190391" y="1571993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897154" y="982394"/>
            <a:ext cx="12080419" cy="6891097"/>
          </a:xfrm>
          <a:custGeom>
            <a:avLst/>
            <a:gdLst/>
            <a:ahLst/>
            <a:cxnLst/>
            <a:rect r="r" b="b" t="t" l="l"/>
            <a:pathLst>
              <a:path h="6891097" w="12080419">
                <a:moveTo>
                  <a:pt x="0" y="0"/>
                </a:moveTo>
                <a:lnTo>
                  <a:pt x="12080419" y="0"/>
                </a:lnTo>
                <a:lnTo>
                  <a:pt x="12080419" y="6891098"/>
                </a:lnTo>
                <a:lnTo>
                  <a:pt x="0" y="689109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8328" r="0" b="-8328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4452506" y="2599859"/>
            <a:ext cx="8969713" cy="3086100"/>
            <a:chOff x="0" y="0"/>
            <a:chExt cx="2362394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362394" cy="812800"/>
            </a:xfrm>
            <a:custGeom>
              <a:avLst/>
              <a:gdLst/>
              <a:ahLst/>
              <a:cxnLst/>
              <a:rect r="r" b="b" t="t" l="l"/>
              <a:pathLst>
                <a:path h="812800" w="2362394">
                  <a:moveTo>
                    <a:pt x="44019" y="0"/>
                  </a:moveTo>
                  <a:lnTo>
                    <a:pt x="2318375" y="0"/>
                  </a:lnTo>
                  <a:cubicBezTo>
                    <a:pt x="2342686" y="0"/>
                    <a:pt x="2362394" y="19708"/>
                    <a:pt x="2362394" y="44019"/>
                  </a:cubicBezTo>
                  <a:lnTo>
                    <a:pt x="2362394" y="768781"/>
                  </a:lnTo>
                  <a:cubicBezTo>
                    <a:pt x="2362394" y="793092"/>
                    <a:pt x="2342686" y="812800"/>
                    <a:pt x="2318375" y="812800"/>
                  </a:cubicBezTo>
                  <a:lnTo>
                    <a:pt x="44019" y="812800"/>
                  </a:lnTo>
                  <a:cubicBezTo>
                    <a:pt x="19708" y="812800"/>
                    <a:pt x="0" y="793092"/>
                    <a:pt x="0" y="768781"/>
                  </a:cubicBezTo>
                  <a:lnTo>
                    <a:pt x="0" y="44019"/>
                  </a:lnTo>
                  <a:cubicBezTo>
                    <a:pt x="0" y="19708"/>
                    <a:pt x="19708" y="0"/>
                    <a:pt x="44019" y="0"/>
                  </a:cubicBezTo>
                  <a:close/>
                </a:path>
              </a:pathLst>
            </a:custGeom>
            <a:solidFill>
              <a:srgbClr val="FFFADE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9525"/>
              <a:ext cx="2362394" cy="8223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98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1688673" y="302083"/>
            <a:ext cx="14910654" cy="6083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34"/>
              </a:lnSpc>
            </a:pPr>
            <a:r>
              <a:rPr lang="en-US" sz="4291">
                <a:solidFill>
                  <a:srgbClr val="203864"/>
                </a:solidFill>
                <a:latin typeface="Archivo Black"/>
              </a:rPr>
              <a:t>SISTEMATIZAÇÃO DOS SABERES CONSTRUÍDOS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075321" y="2735749"/>
            <a:ext cx="7038981" cy="2671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79"/>
              </a:lnSpc>
            </a:pPr>
            <a:r>
              <a:rPr lang="en-US" sz="7699">
                <a:solidFill>
                  <a:srgbClr val="203864"/>
                </a:solidFill>
                <a:latin typeface="Open Sans Bold"/>
              </a:rPr>
              <a:t>MOSAICO DE IDEIAS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F6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686651" y="6501411"/>
            <a:ext cx="879886" cy="971762"/>
          </a:xfrm>
          <a:custGeom>
            <a:avLst/>
            <a:gdLst/>
            <a:ahLst/>
            <a:cxnLst/>
            <a:rect r="r" b="b" t="t" l="l"/>
            <a:pathLst>
              <a:path h="971762" w="879886">
                <a:moveTo>
                  <a:pt x="0" y="0"/>
                </a:moveTo>
                <a:lnTo>
                  <a:pt x="879887" y="0"/>
                </a:lnTo>
                <a:lnTo>
                  <a:pt x="879887" y="971762"/>
                </a:lnTo>
                <a:lnTo>
                  <a:pt x="0" y="9717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8876350"/>
            <a:ext cx="18288000" cy="1562377"/>
          </a:xfrm>
          <a:custGeom>
            <a:avLst/>
            <a:gdLst/>
            <a:ahLst/>
            <a:cxnLst/>
            <a:rect r="r" b="b" t="t" l="l"/>
            <a:pathLst>
              <a:path h="1562377" w="18288000">
                <a:moveTo>
                  <a:pt x="0" y="0"/>
                </a:moveTo>
                <a:lnTo>
                  <a:pt x="18288000" y="0"/>
                </a:lnTo>
                <a:lnTo>
                  <a:pt x="18288000" y="1562377"/>
                </a:lnTo>
                <a:lnTo>
                  <a:pt x="0" y="15623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554874" r="0" b="-15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10982018" y="-345452"/>
            <a:ext cx="8289153" cy="10154451"/>
          </a:xfrm>
          <a:custGeom>
            <a:avLst/>
            <a:gdLst/>
            <a:ahLst/>
            <a:cxnLst/>
            <a:rect r="r" b="b" t="t" l="l"/>
            <a:pathLst>
              <a:path h="10154451" w="8289153">
                <a:moveTo>
                  <a:pt x="0" y="0"/>
                </a:moveTo>
                <a:lnTo>
                  <a:pt x="8289153" y="0"/>
                </a:lnTo>
                <a:lnTo>
                  <a:pt x="8289153" y="10154451"/>
                </a:lnTo>
                <a:lnTo>
                  <a:pt x="0" y="101544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74564" t="0" r="0" b="-4880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389980">
            <a:off x="89275" y="147528"/>
            <a:ext cx="1627230" cy="1669732"/>
          </a:xfrm>
          <a:custGeom>
            <a:avLst/>
            <a:gdLst/>
            <a:ahLst/>
            <a:cxnLst/>
            <a:rect r="r" b="b" t="t" l="l"/>
            <a:pathLst>
              <a:path h="1669732" w="1627230">
                <a:moveTo>
                  <a:pt x="0" y="0"/>
                </a:moveTo>
                <a:lnTo>
                  <a:pt x="1627231" y="0"/>
                </a:lnTo>
                <a:lnTo>
                  <a:pt x="1627231" y="1669733"/>
                </a:lnTo>
                <a:lnTo>
                  <a:pt x="0" y="16697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-5400000">
            <a:off x="-692305" y="6495158"/>
            <a:ext cx="3190391" cy="1571992"/>
          </a:xfrm>
          <a:custGeom>
            <a:avLst/>
            <a:gdLst/>
            <a:ahLst/>
            <a:cxnLst/>
            <a:rect r="r" b="b" t="t" l="l"/>
            <a:pathLst>
              <a:path h="1571992" w="3190391">
                <a:moveTo>
                  <a:pt x="3190391" y="1571993"/>
                </a:moveTo>
                <a:lnTo>
                  <a:pt x="0" y="1571993"/>
                </a:lnTo>
                <a:lnTo>
                  <a:pt x="0" y="0"/>
                </a:lnTo>
                <a:lnTo>
                  <a:pt x="3190391" y="0"/>
                </a:lnTo>
                <a:lnTo>
                  <a:pt x="3190391" y="1571993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108860" y="982394"/>
            <a:ext cx="14087913" cy="7340768"/>
          </a:xfrm>
          <a:custGeom>
            <a:avLst/>
            <a:gdLst/>
            <a:ahLst/>
            <a:cxnLst/>
            <a:rect r="r" b="b" t="t" l="l"/>
            <a:pathLst>
              <a:path h="7340768" w="14087913">
                <a:moveTo>
                  <a:pt x="0" y="0"/>
                </a:moveTo>
                <a:lnTo>
                  <a:pt x="14087913" y="0"/>
                </a:lnTo>
                <a:lnTo>
                  <a:pt x="14087913" y="7340768"/>
                </a:lnTo>
                <a:lnTo>
                  <a:pt x="0" y="73407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13854" r="0" b="-13854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3132989" y="1522994"/>
            <a:ext cx="11749469" cy="6226298"/>
            <a:chOff x="0" y="0"/>
            <a:chExt cx="3094510" cy="163984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094511" cy="1639848"/>
            </a:xfrm>
            <a:custGeom>
              <a:avLst/>
              <a:gdLst/>
              <a:ahLst/>
              <a:cxnLst/>
              <a:rect r="r" b="b" t="t" l="l"/>
              <a:pathLst>
                <a:path h="1639848" w="3094511">
                  <a:moveTo>
                    <a:pt x="33605" y="0"/>
                  </a:moveTo>
                  <a:lnTo>
                    <a:pt x="3060906" y="0"/>
                  </a:lnTo>
                  <a:cubicBezTo>
                    <a:pt x="3079465" y="0"/>
                    <a:pt x="3094511" y="15045"/>
                    <a:pt x="3094511" y="33605"/>
                  </a:cubicBezTo>
                  <a:lnTo>
                    <a:pt x="3094511" y="1606243"/>
                  </a:lnTo>
                  <a:cubicBezTo>
                    <a:pt x="3094511" y="1615156"/>
                    <a:pt x="3090970" y="1623703"/>
                    <a:pt x="3084668" y="1630005"/>
                  </a:cubicBezTo>
                  <a:cubicBezTo>
                    <a:pt x="3078366" y="1636307"/>
                    <a:pt x="3069818" y="1639848"/>
                    <a:pt x="3060906" y="1639848"/>
                  </a:cubicBezTo>
                  <a:lnTo>
                    <a:pt x="33605" y="1639848"/>
                  </a:lnTo>
                  <a:cubicBezTo>
                    <a:pt x="15045" y="1639848"/>
                    <a:pt x="0" y="1624803"/>
                    <a:pt x="0" y="1606243"/>
                  </a:cubicBezTo>
                  <a:lnTo>
                    <a:pt x="0" y="33605"/>
                  </a:lnTo>
                  <a:cubicBezTo>
                    <a:pt x="0" y="24692"/>
                    <a:pt x="3540" y="16145"/>
                    <a:pt x="9843" y="9843"/>
                  </a:cubicBezTo>
                  <a:cubicBezTo>
                    <a:pt x="16145" y="3540"/>
                    <a:pt x="24692" y="0"/>
                    <a:pt x="33605" y="0"/>
                  </a:cubicBezTo>
                  <a:close/>
                </a:path>
              </a:pathLst>
            </a:custGeom>
            <a:solidFill>
              <a:srgbClr val="FFFADE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9525"/>
              <a:ext cx="3094510" cy="16493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98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2897154" y="256332"/>
            <a:ext cx="12493693" cy="6620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66"/>
              </a:lnSpc>
            </a:pPr>
            <a:r>
              <a:rPr lang="en-US" sz="4691">
                <a:solidFill>
                  <a:srgbClr val="203864"/>
                </a:solidFill>
                <a:latin typeface="Archivo Black"/>
              </a:rPr>
              <a:t> ORGANIZAÇÕES EM GRUPOS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412909" y="2228717"/>
            <a:ext cx="11189629" cy="49911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56"/>
              </a:lnSpc>
            </a:pPr>
            <a:r>
              <a:rPr lang="en-US" sz="4817">
                <a:solidFill>
                  <a:srgbClr val="203864"/>
                </a:solidFill>
                <a:latin typeface="Arial Bold"/>
              </a:rPr>
              <a:t>Conforme reflexões e experiências vivenciadas, nesse momento formativo, convidamos a pensar e registrar proposições que favoreçam o desenvolvimento de habilidades de acordo com as tarjetas escolhidas.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104086" y="1517914"/>
            <a:ext cx="10079829" cy="6959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203864"/>
                </a:solidFill>
                <a:latin typeface="Open Sans Bold"/>
              </a:rPr>
              <a:t>PANÔ COM TARJETAS</a:t>
            </a:r>
          </a:p>
        </p:txBody>
      </p:sp>
    </p:spTree>
  </p:cSld>
  <p:clrMapOvr>
    <a:masterClrMapping/>
  </p:clrMapOvr>
  <p:transition spd="med">
    <p:push dir="l"/>
  </p:transition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5D9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59138">
            <a:off x="630654" y="1219716"/>
            <a:ext cx="2568585" cy="2568585"/>
          </a:xfrm>
          <a:custGeom>
            <a:avLst/>
            <a:gdLst/>
            <a:ahLst/>
            <a:cxnLst/>
            <a:rect r="r" b="b" t="t" l="l"/>
            <a:pathLst>
              <a:path h="2568585" w="2568585">
                <a:moveTo>
                  <a:pt x="0" y="0"/>
                </a:moveTo>
                <a:lnTo>
                  <a:pt x="2568585" y="0"/>
                </a:lnTo>
                <a:lnTo>
                  <a:pt x="2568585" y="2568586"/>
                </a:lnTo>
                <a:lnTo>
                  <a:pt x="0" y="25685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230826">
            <a:off x="8739996" y="731689"/>
            <a:ext cx="5400311" cy="7122712"/>
          </a:xfrm>
          <a:custGeom>
            <a:avLst/>
            <a:gdLst/>
            <a:ahLst/>
            <a:cxnLst/>
            <a:rect r="r" b="b" t="t" l="l"/>
            <a:pathLst>
              <a:path h="7122712" w="5400311">
                <a:moveTo>
                  <a:pt x="0" y="0"/>
                </a:moveTo>
                <a:lnTo>
                  <a:pt x="5400311" y="0"/>
                </a:lnTo>
                <a:lnTo>
                  <a:pt x="5400311" y="7122711"/>
                </a:lnTo>
                <a:lnTo>
                  <a:pt x="0" y="71227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31885">
            <a:off x="1991866" y="1322944"/>
            <a:ext cx="2362130" cy="2362130"/>
          </a:xfrm>
          <a:custGeom>
            <a:avLst/>
            <a:gdLst/>
            <a:ahLst/>
            <a:cxnLst/>
            <a:rect r="r" b="b" t="t" l="l"/>
            <a:pathLst>
              <a:path h="2362130" w="2362130">
                <a:moveTo>
                  <a:pt x="0" y="0"/>
                </a:moveTo>
                <a:lnTo>
                  <a:pt x="2362130" y="0"/>
                </a:lnTo>
                <a:lnTo>
                  <a:pt x="2362130" y="2362130"/>
                </a:lnTo>
                <a:lnTo>
                  <a:pt x="0" y="23621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8876350"/>
            <a:ext cx="18288000" cy="1562377"/>
          </a:xfrm>
          <a:custGeom>
            <a:avLst/>
            <a:gdLst/>
            <a:ahLst/>
            <a:cxnLst/>
            <a:rect r="r" b="b" t="t" l="l"/>
            <a:pathLst>
              <a:path h="1562377" w="18288000">
                <a:moveTo>
                  <a:pt x="0" y="0"/>
                </a:moveTo>
                <a:lnTo>
                  <a:pt x="18288000" y="0"/>
                </a:lnTo>
                <a:lnTo>
                  <a:pt x="18288000" y="1562377"/>
                </a:lnTo>
                <a:lnTo>
                  <a:pt x="0" y="15623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554874" r="0" b="-15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011249" y="5534150"/>
            <a:ext cx="3248051" cy="3040640"/>
          </a:xfrm>
          <a:custGeom>
            <a:avLst/>
            <a:gdLst/>
            <a:ahLst/>
            <a:cxnLst/>
            <a:rect r="r" b="b" t="t" l="l"/>
            <a:pathLst>
              <a:path h="3040640" w="3248051">
                <a:moveTo>
                  <a:pt x="0" y="0"/>
                </a:moveTo>
                <a:lnTo>
                  <a:pt x="3248051" y="0"/>
                </a:lnTo>
                <a:lnTo>
                  <a:pt x="3248051" y="3040640"/>
                </a:lnTo>
                <a:lnTo>
                  <a:pt x="0" y="30406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4546" r="-2312" b="-4546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015048" y="5559826"/>
            <a:ext cx="3049483" cy="3144384"/>
          </a:xfrm>
          <a:custGeom>
            <a:avLst/>
            <a:gdLst/>
            <a:ahLst/>
            <a:cxnLst/>
            <a:rect r="r" b="b" t="t" l="l"/>
            <a:pathLst>
              <a:path h="3144384" w="3049483">
                <a:moveTo>
                  <a:pt x="0" y="0"/>
                </a:moveTo>
                <a:lnTo>
                  <a:pt x="3049483" y="0"/>
                </a:lnTo>
                <a:lnTo>
                  <a:pt x="3049483" y="3144384"/>
                </a:lnTo>
                <a:lnTo>
                  <a:pt x="0" y="314438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761503" y="1600981"/>
            <a:ext cx="3556572" cy="3214647"/>
          </a:xfrm>
          <a:custGeom>
            <a:avLst/>
            <a:gdLst/>
            <a:ahLst/>
            <a:cxnLst/>
            <a:rect r="r" b="b" t="t" l="l"/>
            <a:pathLst>
              <a:path h="3214647" w="3556572">
                <a:moveTo>
                  <a:pt x="0" y="0"/>
                </a:moveTo>
                <a:lnTo>
                  <a:pt x="3556572" y="0"/>
                </a:lnTo>
                <a:lnTo>
                  <a:pt x="3556572" y="3214647"/>
                </a:lnTo>
                <a:lnTo>
                  <a:pt x="0" y="321464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16314" r="-2213" b="-16445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12021" y="5338451"/>
            <a:ext cx="2897410" cy="3236339"/>
          </a:xfrm>
          <a:custGeom>
            <a:avLst/>
            <a:gdLst/>
            <a:ahLst/>
            <a:cxnLst/>
            <a:rect r="r" b="b" t="t" l="l"/>
            <a:pathLst>
              <a:path h="3236339" w="2897410">
                <a:moveTo>
                  <a:pt x="0" y="0"/>
                </a:moveTo>
                <a:lnTo>
                  <a:pt x="2897410" y="0"/>
                </a:lnTo>
                <a:lnTo>
                  <a:pt x="2897410" y="3236339"/>
                </a:lnTo>
                <a:lnTo>
                  <a:pt x="0" y="323633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-6806" r="-1562" b="-12465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369456" y="5663570"/>
            <a:ext cx="3164133" cy="3040640"/>
          </a:xfrm>
          <a:custGeom>
            <a:avLst/>
            <a:gdLst/>
            <a:ahLst/>
            <a:cxnLst/>
            <a:rect r="r" b="b" t="t" l="l"/>
            <a:pathLst>
              <a:path h="3040640" w="3164133">
                <a:moveTo>
                  <a:pt x="0" y="0"/>
                </a:moveTo>
                <a:lnTo>
                  <a:pt x="3164133" y="0"/>
                </a:lnTo>
                <a:lnTo>
                  <a:pt x="3164133" y="3040640"/>
                </a:lnTo>
                <a:lnTo>
                  <a:pt x="0" y="304064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-1968" r="0" b="-2124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785950" y="1600981"/>
            <a:ext cx="3684079" cy="3091544"/>
          </a:xfrm>
          <a:custGeom>
            <a:avLst/>
            <a:gdLst/>
            <a:ahLst/>
            <a:cxnLst/>
            <a:rect r="r" b="b" t="t" l="l"/>
            <a:pathLst>
              <a:path h="3091544" w="3684079">
                <a:moveTo>
                  <a:pt x="0" y="0"/>
                </a:moveTo>
                <a:lnTo>
                  <a:pt x="3684079" y="0"/>
                </a:lnTo>
                <a:lnTo>
                  <a:pt x="3684079" y="3091544"/>
                </a:lnTo>
                <a:lnTo>
                  <a:pt x="0" y="309154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-11091" r="0" b="-17044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904147" y="1724084"/>
            <a:ext cx="4124678" cy="2968441"/>
          </a:xfrm>
          <a:custGeom>
            <a:avLst/>
            <a:gdLst/>
            <a:ahLst/>
            <a:cxnLst/>
            <a:rect r="r" b="b" t="t" l="l"/>
            <a:pathLst>
              <a:path h="2968441" w="4124678">
                <a:moveTo>
                  <a:pt x="0" y="0"/>
                </a:moveTo>
                <a:lnTo>
                  <a:pt x="4124678" y="0"/>
                </a:lnTo>
                <a:lnTo>
                  <a:pt x="4124678" y="2968441"/>
                </a:lnTo>
                <a:lnTo>
                  <a:pt x="0" y="296844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-8816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5084538" y="141605"/>
            <a:ext cx="8926711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SUGESTÕES DE LITERATURA</a:t>
            </a:r>
          </a:p>
        </p:txBody>
      </p:sp>
    </p:spTree>
  </p:cSld>
  <p:clrMapOvr>
    <a:masterClrMapping/>
  </p:clrMapOvr>
  <p:transition spd="med">
    <p:push dir="l"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E1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328138" y="438236"/>
            <a:ext cx="13202375" cy="3181168"/>
            <a:chOff x="0" y="0"/>
            <a:chExt cx="5295307" cy="127592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295307" cy="1275927"/>
            </a:xfrm>
            <a:custGeom>
              <a:avLst/>
              <a:gdLst/>
              <a:ahLst/>
              <a:cxnLst/>
              <a:rect r="r" b="b" t="t" l="l"/>
              <a:pathLst>
                <a:path h="1275927" w="5295307">
                  <a:moveTo>
                    <a:pt x="5295307" y="637963"/>
                  </a:moveTo>
                  <a:cubicBezTo>
                    <a:pt x="5295307" y="847429"/>
                    <a:pt x="4866936" y="1275927"/>
                    <a:pt x="4338362" y="1275927"/>
                  </a:cubicBezTo>
                  <a:lnTo>
                    <a:pt x="956945" y="1275927"/>
                  </a:lnTo>
                  <a:cubicBezTo>
                    <a:pt x="428371" y="1275927"/>
                    <a:pt x="0" y="847429"/>
                    <a:pt x="0" y="637963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4338362" y="0"/>
                  </a:lnTo>
                  <a:cubicBezTo>
                    <a:pt x="4866809" y="0"/>
                    <a:pt x="5295307" y="428371"/>
                    <a:pt x="5295307" y="637963"/>
                  </a:cubicBezTo>
                  <a:close/>
                </a:path>
              </a:pathLst>
            </a:custGeom>
            <a:solidFill>
              <a:srgbClr val="EFF5FB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1315084">
            <a:off x="16186630" y="7846262"/>
            <a:ext cx="1522050" cy="1968020"/>
          </a:xfrm>
          <a:custGeom>
            <a:avLst/>
            <a:gdLst/>
            <a:ahLst/>
            <a:cxnLst/>
            <a:rect r="r" b="b" t="t" l="l"/>
            <a:pathLst>
              <a:path h="1968020" w="1522050">
                <a:moveTo>
                  <a:pt x="0" y="0"/>
                </a:moveTo>
                <a:lnTo>
                  <a:pt x="1522051" y="0"/>
                </a:lnTo>
                <a:lnTo>
                  <a:pt x="1522051" y="1968019"/>
                </a:lnTo>
                <a:lnTo>
                  <a:pt x="0" y="19680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16479" y="-2378128"/>
            <a:ext cx="2768578" cy="3406828"/>
          </a:xfrm>
          <a:custGeom>
            <a:avLst/>
            <a:gdLst/>
            <a:ahLst/>
            <a:cxnLst/>
            <a:rect r="r" b="b" t="t" l="l"/>
            <a:pathLst>
              <a:path h="3406828" w="2768578">
                <a:moveTo>
                  <a:pt x="0" y="0"/>
                </a:moveTo>
                <a:lnTo>
                  <a:pt x="2768578" y="0"/>
                </a:lnTo>
                <a:lnTo>
                  <a:pt x="2768578" y="3406828"/>
                </a:lnTo>
                <a:lnTo>
                  <a:pt x="0" y="3406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40678" r="-64238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130426">
            <a:off x="14974069" y="118727"/>
            <a:ext cx="1088566" cy="2129225"/>
          </a:xfrm>
          <a:custGeom>
            <a:avLst/>
            <a:gdLst/>
            <a:ahLst/>
            <a:cxnLst/>
            <a:rect r="r" b="b" t="t" l="l"/>
            <a:pathLst>
              <a:path h="2129225" w="1088566">
                <a:moveTo>
                  <a:pt x="0" y="0"/>
                </a:moveTo>
                <a:lnTo>
                  <a:pt x="1088567" y="0"/>
                </a:lnTo>
                <a:lnTo>
                  <a:pt x="1088567" y="2129225"/>
                </a:lnTo>
                <a:lnTo>
                  <a:pt x="0" y="21292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87051">
            <a:off x="17071129" y="3966175"/>
            <a:ext cx="1843746" cy="1610973"/>
          </a:xfrm>
          <a:custGeom>
            <a:avLst/>
            <a:gdLst/>
            <a:ahLst/>
            <a:cxnLst/>
            <a:rect r="r" b="b" t="t" l="l"/>
            <a:pathLst>
              <a:path h="1610973" w="1843746">
                <a:moveTo>
                  <a:pt x="0" y="0"/>
                </a:moveTo>
                <a:lnTo>
                  <a:pt x="1843747" y="0"/>
                </a:lnTo>
                <a:lnTo>
                  <a:pt x="1843747" y="1610973"/>
                </a:lnTo>
                <a:lnTo>
                  <a:pt x="0" y="16109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169344" y="436493"/>
            <a:ext cx="592948" cy="592207"/>
          </a:xfrm>
          <a:custGeom>
            <a:avLst/>
            <a:gdLst/>
            <a:ahLst/>
            <a:cxnLst/>
            <a:rect r="r" b="b" t="t" l="l"/>
            <a:pathLst>
              <a:path h="592207" w="592948">
                <a:moveTo>
                  <a:pt x="0" y="0"/>
                </a:moveTo>
                <a:lnTo>
                  <a:pt x="592948" y="0"/>
                </a:lnTo>
                <a:lnTo>
                  <a:pt x="592948" y="592207"/>
                </a:lnTo>
                <a:lnTo>
                  <a:pt x="0" y="5922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61308">
            <a:off x="0" y="2028820"/>
            <a:ext cx="885613" cy="884506"/>
          </a:xfrm>
          <a:custGeom>
            <a:avLst/>
            <a:gdLst/>
            <a:ahLst/>
            <a:cxnLst/>
            <a:rect r="r" b="b" t="t" l="l"/>
            <a:pathLst>
              <a:path h="884506" w="885613">
                <a:moveTo>
                  <a:pt x="0" y="0"/>
                </a:moveTo>
                <a:lnTo>
                  <a:pt x="885613" y="0"/>
                </a:lnTo>
                <a:lnTo>
                  <a:pt x="885613" y="884506"/>
                </a:lnTo>
                <a:lnTo>
                  <a:pt x="0" y="8845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1841095">
            <a:off x="15918474" y="5493090"/>
            <a:ext cx="1890818" cy="1897935"/>
          </a:xfrm>
          <a:custGeom>
            <a:avLst/>
            <a:gdLst/>
            <a:ahLst/>
            <a:cxnLst/>
            <a:rect r="r" b="b" t="t" l="l"/>
            <a:pathLst>
              <a:path h="1897935" w="1890818">
                <a:moveTo>
                  <a:pt x="0" y="0"/>
                </a:moveTo>
                <a:lnTo>
                  <a:pt x="1890818" y="0"/>
                </a:lnTo>
                <a:lnTo>
                  <a:pt x="1890818" y="1897935"/>
                </a:lnTo>
                <a:lnTo>
                  <a:pt x="0" y="18979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2262000">
            <a:off x="10929186" y="-1213565"/>
            <a:ext cx="1668304" cy="1779524"/>
          </a:xfrm>
          <a:custGeom>
            <a:avLst/>
            <a:gdLst/>
            <a:ahLst/>
            <a:cxnLst/>
            <a:rect r="r" b="b" t="t" l="l"/>
            <a:pathLst>
              <a:path h="1779524" w="1668304">
                <a:moveTo>
                  <a:pt x="0" y="0"/>
                </a:moveTo>
                <a:lnTo>
                  <a:pt x="1668303" y="0"/>
                </a:lnTo>
                <a:lnTo>
                  <a:pt x="1668303" y="1779524"/>
                </a:lnTo>
                <a:lnTo>
                  <a:pt x="0" y="17795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1107679">
            <a:off x="-563100" y="3254729"/>
            <a:ext cx="1559158" cy="1663102"/>
          </a:xfrm>
          <a:custGeom>
            <a:avLst/>
            <a:gdLst/>
            <a:ahLst/>
            <a:cxnLst/>
            <a:rect r="r" b="b" t="t" l="l"/>
            <a:pathLst>
              <a:path h="1663102" w="1559158">
                <a:moveTo>
                  <a:pt x="0" y="0"/>
                </a:moveTo>
                <a:lnTo>
                  <a:pt x="1559158" y="0"/>
                </a:lnTo>
                <a:lnTo>
                  <a:pt x="1559158" y="1663102"/>
                </a:lnTo>
                <a:lnTo>
                  <a:pt x="0" y="16631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458063" y="275717"/>
            <a:ext cx="876990" cy="907622"/>
          </a:xfrm>
          <a:custGeom>
            <a:avLst/>
            <a:gdLst/>
            <a:ahLst/>
            <a:cxnLst/>
            <a:rect r="r" b="b" t="t" l="l"/>
            <a:pathLst>
              <a:path h="907622" w="876990">
                <a:moveTo>
                  <a:pt x="0" y="0"/>
                </a:moveTo>
                <a:lnTo>
                  <a:pt x="876990" y="0"/>
                </a:lnTo>
                <a:lnTo>
                  <a:pt x="876990" y="907622"/>
                </a:lnTo>
                <a:lnTo>
                  <a:pt x="0" y="9076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6863883" y="-184398"/>
            <a:ext cx="1387513" cy="1833989"/>
          </a:xfrm>
          <a:custGeom>
            <a:avLst/>
            <a:gdLst/>
            <a:ahLst/>
            <a:cxnLst/>
            <a:rect r="r" b="b" t="t" l="l"/>
            <a:pathLst>
              <a:path h="1833989" w="1387513">
                <a:moveTo>
                  <a:pt x="0" y="0"/>
                </a:moveTo>
                <a:lnTo>
                  <a:pt x="1387513" y="0"/>
                </a:lnTo>
                <a:lnTo>
                  <a:pt x="1387513" y="1833989"/>
                </a:lnTo>
                <a:lnTo>
                  <a:pt x="0" y="18339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0">
            <a:off x="1600768" y="2298519"/>
            <a:ext cx="1364678" cy="1245268"/>
          </a:xfrm>
          <a:custGeom>
            <a:avLst/>
            <a:gdLst/>
            <a:ahLst/>
            <a:cxnLst/>
            <a:rect r="r" b="b" t="t" l="l"/>
            <a:pathLst>
              <a:path h="1245268" w="1364678">
                <a:moveTo>
                  <a:pt x="1364677" y="0"/>
                </a:moveTo>
                <a:lnTo>
                  <a:pt x="0" y="0"/>
                </a:lnTo>
                <a:lnTo>
                  <a:pt x="0" y="1245268"/>
                </a:lnTo>
                <a:lnTo>
                  <a:pt x="1364677" y="1245268"/>
                </a:lnTo>
                <a:lnTo>
                  <a:pt x="1364677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605078" y="3821230"/>
            <a:ext cx="5158260" cy="6319761"/>
          </a:xfrm>
          <a:custGeom>
            <a:avLst/>
            <a:gdLst/>
            <a:ahLst/>
            <a:cxnLst/>
            <a:rect r="r" b="b" t="t" l="l"/>
            <a:pathLst>
              <a:path h="6319761" w="5158260">
                <a:moveTo>
                  <a:pt x="0" y="0"/>
                </a:moveTo>
                <a:lnTo>
                  <a:pt x="5158259" y="0"/>
                </a:lnTo>
                <a:lnTo>
                  <a:pt x="5158259" y="6319760"/>
                </a:lnTo>
                <a:lnTo>
                  <a:pt x="0" y="63197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035" t="0" r="-1035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3685830" y="1140333"/>
            <a:ext cx="10486992" cy="1910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366"/>
              </a:lnSpc>
              <a:spcBef>
                <a:spcPct val="0"/>
              </a:spcBef>
            </a:pPr>
            <a:r>
              <a:rPr lang="en-US" sz="7366">
                <a:solidFill>
                  <a:srgbClr val="002060"/>
                </a:solidFill>
                <a:latin typeface="Garet ExtraBold"/>
              </a:rPr>
              <a:t>CAIXA DO DESAFIO MATEMÁTICO!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880654">
            <a:off x="884641" y="6384484"/>
            <a:ext cx="1890818" cy="1897935"/>
          </a:xfrm>
          <a:custGeom>
            <a:avLst/>
            <a:gdLst/>
            <a:ahLst/>
            <a:cxnLst/>
            <a:rect r="r" b="b" t="t" l="l"/>
            <a:pathLst>
              <a:path h="1897935" w="1890818">
                <a:moveTo>
                  <a:pt x="0" y="0"/>
                </a:moveTo>
                <a:lnTo>
                  <a:pt x="1890818" y="0"/>
                </a:lnTo>
                <a:lnTo>
                  <a:pt x="1890818" y="1897935"/>
                </a:lnTo>
                <a:lnTo>
                  <a:pt x="0" y="18979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true" flipV="false" rot="0">
            <a:off x="893430" y="8635666"/>
            <a:ext cx="1364678" cy="1245268"/>
          </a:xfrm>
          <a:custGeom>
            <a:avLst/>
            <a:gdLst/>
            <a:ahLst/>
            <a:cxnLst/>
            <a:rect r="r" b="b" t="t" l="l"/>
            <a:pathLst>
              <a:path h="1245268" w="1364678">
                <a:moveTo>
                  <a:pt x="1364677" y="0"/>
                </a:moveTo>
                <a:lnTo>
                  <a:pt x="0" y="0"/>
                </a:lnTo>
                <a:lnTo>
                  <a:pt x="0" y="1245268"/>
                </a:lnTo>
                <a:lnTo>
                  <a:pt x="1364677" y="1245268"/>
                </a:lnTo>
                <a:lnTo>
                  <a:pt x="1364677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4912148" y="4086280"/>
            <a:ext cx="876990" cy="907622"/>
          </a:xfrm>
          <a:custGeom>
            <a:avLst/>
            <a:gdLst/>
            <a:ahLst/>
            <a:cxnLst/>
            <a:rect r="r" b="b" t="t" l="l"/>
            <a:pathLst>
              <a:path h="907622" w="876990">
                <a:moveTo>
                  <a:pt x="0" y="0"/>
                </a:moveTo>
                <a:lnTo>
                  <a:pt x="876990" y="0"/>
                </a:lnTo>
                <a:lnTo>
                  <a:pt x="876990" y="907622"/>
                </a:lnTo>
                <a:lnTo>
                  <a:pt x="0" y="9076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1315084">
            <a:off x="3069959" y="7846262"/>
            <a:ext cx="1522050" cy="1968020"/>
          </a:xfrm>
          <a:custGeom>
            <a:avLst/>
            <a:gdLst/>
            <a:ahLst/>
            <a:cxnLst/>
            <a:rect r="r" b="b" t="t" l="l"/>
            <a:pathLst>
              <a:path h="1968020" w="1522050">
                <a:moveTo>
                  <a:pt x="0" y="0"/>
                </a:moveTo>
                <a:lnTo>
                  <a:pt x="1522051" y="0"/>
                </a:lnTo>
                <a:lnTo>
                  <a:pt x="1522051" y="1968019"/>
                </a:lnTo>
                <a:lnTo>
                  <a:pt x="0" y="19680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495119"/>
            <a:ext cx="18288000" cy="9756635"/>
          </a:xfrm>
          <a:custGeom>
            <a:avLst/>
            <a:gdLst/>
            <a:ahLst/>
            <a:cxnLst/>
            <a:rect r="r" b="b" t="t" l="l"/>
            <a:pathLst>
              <a:path h="9756635" w="18288000">
                <a:moveTo>
                  <a:pt x="0" y="0"/>
                </a:moveTo>
                <a:lnTo>
                  <a:pt x="18288000" y="0"/>
                </a:lnTo>
                <a:lnTo>
                  <a:pt x="18288000" y="9756635"/>
                </a:lnTo>
                <a:lnTo>
                  <a:pt x="0" y="97566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4868" r="0" b="-24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885029" y="1166570"/>
            <a:ext cx="9081044" cy="11034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81"/>
              </a:lnSpc>
            </a:pPr>
            <a:r>
              <a:rPr lang="en-US" sz="4334">
                <a:solidFill>
                  <a:srgbClr val="203864"/>
                </a:solidFill>
                <a:latin typeface="Arial Bold"/>
              </a:rPr>
              <a:t>POLÍTICA DE ENSINO DA RMER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0" y="-191518"/>
            <a:ext cx="18288000" cy="8918769"/>
          </a:xfrm>
          <a:custGeom>
            <a:avLst/>
            <a:gdLst/>
            <a:ahLst/>
            <a:cxnLst/>
            <a:rect r="r" b="b" t="t" l="l"/>
            <a:pathLst>
              <a:path h="8918769" w="18288000">
                <a:moveTo>
                  <a:pt x="0" y="0"/>
                </a:moveTo>
                <a:lnTo>
                  <a:pt x="18288000" y="0"/>
                </a:lnTo>
                <a:lnTo>
                  <a:pt x="18288000" y="8918769"/>
                </a:lnTo>
                <a:lnTo>
                  <a:pt x="0" y="89187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693" t="0" r="-3693" b="-10098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3754327" y="2220803"/>
            <a:ext cx="12656141" cy="4780763"/>
            <a:chOff x="0" y="0"/>
            <a:chExt cx="16874855" cy="637435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6874871" cy="6374396"/>
            </a:xfrm>
            <a:custGeom>
              <a:avLst/>
              <a:gdLst/>
              <a:ahLst/>
              <a:cxnLst/>
              <a:rect r="r" b="b" t="t" l="l"/>
              <a:pathLst>
                <a:path h="6374396" w="16874871">
                  <a:moveTo>
                    <a:pt x="0" y="0"/>
                  </a:moveTo>
                  <a:lnTo>
                    <a:pt x="16874871" y="0"/>
                  </a:lnTo>
                  <a:lnTo>
                    <a:pt x="16874871" y="6374396"/>
                  </a:lnTo>
                  <a:lnTo>
                    <a:pt x="0" y="6374396"/>
                  </a:lnTo>
                  <a:close/>
                </a:path>
              </a:pathLst>
            </a:custGeom>
            <a:solidFill>
              <a:srgbClr val="FFE599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9525"/>
              <a:ext cx="16874855" cy="6364826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just">
                <a:lnSpc>
                  <a:spcPts val="5074"/>
                </a:lnSpc>
              </a:pPr>
              <a:r>
                <a:rPr lang="en-US" sz="4229" spc="-168">
                  <a:solidFill>
                    <a:srgbClr val="005AAA"/>
                  </a:solidFill>
                  <a:latin typeface="Open Sans Bold"/>
                </a:rPr>
                <a:t>Diante das reflexões e compreensão de que a criança se desenvolve e se comunica com o mundo por meio dos  CONTEXTOS LÚDICOS,  solicitamos que você compartilhe, eviando fotos e/ou vídeos, de vivências/experiências que evidenciem  as aprendizagens das crianças.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0933639" y="6104861"/>
            <a:ext cx="633840" cy="704447"/>
            <a:chOff x="0" y="0"/>
            <a:chExt cx="1484405" cy="164976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53721" y="53721"/>
              <a:ext cx="1377061" cy="1542288"/>
            </a:xfrm>
            <a:custGeom>
              <a:avLst/>
              <a:gdLst/>
              <a:ahLst/>
              <a:cxnLst/>
              <a:rect r="r" b="b" t="t" l="l"/>
              <a:pathLst>
                <a:path h="1542288" w="1377061">
                  <a:moveTo>
                    <a:pt x="0" y="848487"/>
                  </a:moveTo>
                  <a:lnTo>
                    <a:pt x="344297" y="848487"/>
                  </a:lnTo>
                  <a:lnTo>
                    <a:pt x="344297" y="0"/>
                  </a:lnTo>
                  <a:lnTo>
                    <a:pt x="1032764" y="0"/>
                  </a:lnTo>
                  <a:lnTo>
                    <a:pt x="1032764" y="848487"/>
                  </a:lnTo>
                  <a:lnTo>
                    <a:pt x="1377061" y="848487"/>
                  </a:lnTo>
                  <a:lnTo>
                    <a:pt x="688467" y="1542288"/>
                  </a:lnTo>
                  <a:close/>
                </a:path>
              </a:pathLst>
            </a:custGeom>
            <a:solidFill>
              <a:srgbClr val="B64DFF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-4191" y="0"/>
              <a:ext cx="1492758" cy="1649730"/>
            </a:xfrm>
            <a:custGeom>
              <a:avLst/>
              <a:gdLst/>
              <a:ahLst/>
              <a:cxnLst/>
              <a:rect r="r" b="b" t="t" l="l"/>
              <a:pathLst>
                <a:path h="1649730" w="1492758">
                  <a:moveTo>
                    <a:pt x="57912" y="848487"/>
                  </a:moveTo>
                  <a:lnTo>
                    <a:pt x="402209" y="848487"/>
                  </a:lnTo>
                  <a:lnTo>
                    <a:pt x="402209" y="902208"/>
                  </a:lnTo>
                  <a:lnTo>
                    <a:pt x="348488" y="902208"/>
                  </a:lnTo>
                  <a:lnTo>
                    <a:pt x="348488" y="53721"/>
                  </a:lnTo>
                  <a:cubicBezTo>
                    <a:pt x="348488" y="24003"/>
                    <a:pt x="372491" y="0"/>
                    <a:pt x="402209" y="0"/>
                  </a:cubicBezTo>
                  <a:lnTo>
                    <a:pt x="1090676" y="0"/>
                  </a:lnTo>
                  <a:cubicBezTo>
                    <a:pt x="1120394" y="0"/>
                    <a:pt x="1144397" y="24003"/>
                    <a:pt x="1144397" y="53721"/>
                  </a:cubicBezTo>
                  <a:lnTo>
                    <a:pt x="1144397" y="902208"/>
                  </a:lnTo>
                  <a:lnTo>
                    <a:pt x="1090676" y="902208"/>
                  </a:lnTo>
                  <a:lnTo>
                    <a:pt x="1090676" y="848487"/>
                  </a:lnTo>
                  <a:lnTo>
                    <a:pt x="1434973" y="848487"/>
                  </a:lnTo>
                  <a:cubicBezTo>
                    <a:pt x="1456690" y="848487"/>
                    <a:pt x="1476248" y="861568"/>
                    <a:pt x="1484503" y="881507"/>
                  </a:cubicBezTo>
                  <a:cubicBezTo>
                    <a:pt x="1492758" y="901446"/>
                    <a:pt x="1488313" y="924560"/>
                    <a:pt x="1473073" y="939927"/>
                  </a:cubicBezTo>
                  <a:lnTo>
                    <a:pt x="784479" y="1633855"/>
                  </a:lnTo>
                  <a:cubicBezTo>
                    <a:pt x="774446" y="1644015"/>
                    <a:pt x="760730" y="1649730"/>
                    <a:pt x="746379" y="1649730"/>
                  </a:cubicBezTo>
                  <a:cubicBezTo>
                    <a:pt x="732028" y="1649730"/>
                    <a:pt x="718312" y="1644015"/>
                    <a:pt x="708279" y="1633855"/>
                  </a:cubicBezTo>
                  <a:lnTo>
                    <a:pt x="19812" y="940054"/>
                  </a:lnTo>
                  <a:cubicBezTo>
                    <a:pt x="4572" y="924687"/>
                    <a:pt x="0" y="901573"/>
                    <a:pt x="8382" y="881634"/>
                  </a:cubicBezTo>
                  <a:cubicBezTo>
                    <a:pt x="16764" y="861695"/>
                    <a:pt x="36322" y="848614"/>
                    <a:pt x="57912" y="848614"/>
                  </a:cubicBezTo>
                  <a:moveTo>
                    <a:pt x="57912" y="956056"/>
                  </a:moveTo>
                  <a:lnTo>
                    <a:pt x="57912" y="902208"/>
                  </a:lnTo>
                  <a:lnTo>
                    <a:pt x="96012" y="864362"/>
                  </a:lnTo>
                  <a:lnTo>
                    <a:pt x="784479" y="1558290"/>
                  </a:lnTo>
                  <a:lnTo>
                    <a:pt x="746379" y="1596136"/>
                  </a:lnTo>
                  <a:lnTo>
                    <a:pt x="708279" y="1558290"/>
                  </a:lnTo>
                  <a:lnTo>
                    <a:pt x="1396746" y="864362"/>
                  </a:lnTo>
                  <a:lnTo>
                    <a:pt x="1434846" y="902208"/>
                  </a:lnTo>
                  <a:lnTo>
                    <a:pt x="1434846" y="955929"/>
                  </a:lnTo>
                  <a:lnTo>
                    <a:pt x="1090676" y="955929"/>
                  </a:lnTo>
                  <a:cubicBezTo>
                    <a:pt x="1060958" y="955929"/>
                    <a:pt x="1036955" y="931926"/>
                    <a:pt x="1036955" y="902208"/>
                  </a:cubicBezTo>
                  <a:lnTo>
                    <a:pt x="1036955" y="53721"/>
                  </a:lnTo>
                  <a:lnTo>
                    <a:pt x="1090676" y="53721"/>
                  </a:lnTo>
                  <a:lnTo>
                    <a:pt x="1090676" y="107442"/>
                  </a:lnTo>
                  <a:lnTo>
                    <a:pt x="402209" y="107442"/>
                  </a:lnTo>
                  <a:lnTo>
                    <a:pt x="402209" y="53721"/>
                  </a:lnTo>
                  <a:lnTo>
                    <a:pt x="455930" y="53721"/>
                  </a:lnTo>
                  <a:lnTo>
                    <a:pt x="455930" y="902208"/>
                  </a:lnTo>
                  <a:cubicBezTo>
                    <a:pt x="455930" y="931926"/>
                    <a:pt x="431927" y="955929"/>
                    <a:pt x="402209" y="955929"/>
                  </a:cubicBezTo>
                  <a:lnTo>
                    <a:pt x="57912" y="955929"/>
                  </a:lnTo>
                  <a:close/>
                </a:path>
              </a:pathLst>
            </a:custGeom>
            <a:solidFill>
              <a:srgbClr val="0000FF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6600476" y="7120388"/>
            <a:ext cx="8666326" cy="1106643"/>
            <a:chOff x="0" y="0"/>
            <a:chExt cx="11555101" cy="1475524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1555095" cy="1475486"/>
            </a:xfrm>
            <a:custGeom>
              <a:avLst/>
              <a:gdLst/>
              <a:ahLst/>
              <a:cxnLst/>
              <a:rect r="r" b="b" t="t" l="l"/>
              <a:pathLst>
                <a:path h="1475486" w="11555095">
                  <a:moveTo>
                    <a:pt x="0" y="0"/>
                  </a:moveTo>
                  <a:lnTo>
                    <a:pt x="11555095" y="0"/>
                  </a:lnTo>
                  <a:lnTo>
                    <a:pt x="11555095" y="1475486"/>
                  </a:lnTo>
                  <a:lnTo>
                    <a:pt x="0" y="1475486"/>
                  </a:lnTo>
                  <a:close/>
                </a:path>
              </a:pathLst>
            </a:custGeom>
            <a:solidFill>
              <a:srgbClr val="D0E0E3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57150"/>
              <a:ext cx="11555101" cy="1532674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ctr">
                <a:lnSpc>
                  <a:spcPts val="3552"/>
                </a:lnSpc>
              </a:pPr>
              <a:r>
                <a:rPr lang="en-US" sz="2960">
                  <a:solidFill>
                    <a:srgbClr val="002060"/>
                  </a:solidFill>
                  <a:latin typeface="Arial Bold"/>
                </a:rPr>
                <a:t>E-MAIL para socializar com a equipe EFER </a:t>
              </a:r>
            </a:p>
            <a:p>
              <a:pPr algn="ctr">
                <a:lnSpc>
                  <a:spcPts val="3552"/>
                </a:lnSpc>
              </a:pPr>
              <a:r>
                <a:rPr lang="en-US" sz="2960" u="sng">
                  <a:solidFill>
                    <a:srgbClr val="0563C1"/>
                  </a:solidFill>
                  <a:latin typeface="Arial Bold"/>
                  <a:hlinkClick r:id="rId6" tooltip="mailto:0a3anos.formacaoefer@educ.rec.br"/>
                </a:rPr>
                <a:t>0a3anos.formacaoefer@educ.rec.br</a:t>
              </a:r>
              <a:r>
                <a:rPr lang="en-US" sz="2960">
                  <a:solidFill>
                    <a:srgbClr val="002060"/>
                  </a:solidFill>
                  <a:latin typeface="Arial Bold"/>
                </a:rPr>
                <a:t> </a:t>
              </a: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606917" y="2220803"/>
            <a:ext cx="2784587" cy="4780763"/>
          </a:xfrm>
          <a:custGeom>
            <a:avLst/>
            <a:gdLst/>
            <a:ahLst/>
            <a:cxnLst/>
            <a:rect r="r" b="b" t="t" l="l"/>
            <a:pathLst>
              <a:path h="4780763" w="2784587">
                <a:moveTo>
                  <a:pt x="0" y="0"/>
                </a:moveTo>
                <a:lnTo>
                  <a:pt x="2784587" y="0"/>
                </a:lnTo>
                <a:lnTo>
                  <a:pt x="2784587" y="4780764"/>
                </a:lnTo>
                <a:lnTo>
                  <a:pt x="0" y="47807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35138" t="-16865" r="-92426" b="-23218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06917" y="7120388"/>
            <a:ext cx="2726103" cy="1430544"/>
          </a:xfrm>
          <a:custGeom>
            <a:avLst/>
            <a:gdLst/>
            <a:ahLst/>
            <a:cxnLst/>
            <a:rect r="r" b="b" t="t" l="l"/>
            <a:pathLst>
              <a:path h="1430544" w="2726103">
                <a:moveTo>
                  <a:pt x="0" y="0"/>
                </a:moveTo>
                <a:lnTo>
                  <a:pt x="2726103" y="0"/>
                </a:lnTo>
                <a:lnTo>
                  <a:pt x="2726103" y="1430543"/>
                </a:lnTo>
                <a:lnTo>
                  <a:pt x="0" y="14305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15378" t="-341444" r="-278264" b="-87703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6600476" y="609657"/>
            <a:ext cx="5736057" cy="12514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81"/>
              </a:lnSpc>
            </a:pPr>
            <a:r>
              <a:rPr lang="en-US" sz="4334">
                <a:solidFill>
                  <a:srgbClr val="1E4E79"/>
                </a:solidFill>
                <a:latin typeface="Arial Bold"/>
              </a:rPr>
              <a:t>EVIDÊNCIAS</a:t>
            </a:r>
          </a:p>
          <a:p>
            <a:pPr algn="ctr">
              <a:lnSpc>
                <a:spcPts val="4681"/>
              </a:lnSpc>
            </a:pPr>
            <a:r>
              <a:rPr lang="en-US" sz="4334">
                <a:solidFill>
                  <a:srgbClr val="1E4E79"/>
                </a:solidFill>
                <a:latin typeface="Arial Bold"/>
              </a:rPr>
              <a:t>(Para casa)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462608" cy="10287000"/>
          </a:xfrm>
          <a:custGeom>
            <a:avLst/>
            <a:gdLst/>
            <a:ahLst/>
            <a:cxnLst/>
            <a:rect r="r" b="b" t="t" l="l"/>
            <a:pathLst>
              <a:path h="10287000" w="18462608">
                <a:moveTo>
                  <a:pt x="0" y="0"/>
                </a:moveTo>
                <a:lnTo>
                  <a:pt x="18462608" y="0"/>
                </a:lnTo>
                <a:lnTo>
                  <a:pt x="1846260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1" t="0" r="-31" b="-498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580758" y="621522"/>
            <a:ext cx="17475700" cy="1005463"/>
            <a:chOff x="0" y="0"/>
            <a:chExt cx="23300934" cy="134061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26797" y="26797"/>
              <a:ext cx="23247224" cy="1287018"/>
            </a:xfrm>
            <a:custGeom>
              <a:avLst/>
              <a:gdLst/>
              <a:ahLst/>
              <a:cxnLst/>
              <a:rect r="r" b="b" t="t" l="l"/>
              <a:pathLst>
                <a:path h="1287018" w="23247224">
                  <a:moveTo>
                    <a:pt x="0" y="214503"/>
                  </a:moveTo>
                  <a:cubicBezTo>
                    <a:pt x="0" y="96012"/>
                    <a:pt x="99822" y="0"/>
                    <a:pt x="222885" y="0"/>
                  </a:cubicBezTo>
                  <a:lnTo>
                    <a:pt x="23024339" y="0"/>
                  </a:lnTo>
                  <a:cubicBezTo>
                    <a:pt x="23147401" y="0"/>
                    <a:pt x="23247224" y="96012"/>
                    <a:pt x="23247224" y="214503"/>
                  </a:cubicBezTo>
                  <a:lnTo>
                    <a:pt x="23247224" y="1072515"/>
                  </a:lnTo>
                  <a:cubicBezTo>
                    <a:pt x="23247224" y="1191006"/>
                    <a:pt x="23147401" y="1287018"/>
                    <a:pt x="23024339" y="1287018"/>
                  </a:cubicBezTo>
                  <a:lnTo>
                    <a:pt x="223012" y="1287018"/>
                  </a:lnTo>
                  <a:cubicBezTo>
                    <a:pt x="99949" y="1287018"/>
                    <a:pt x="127" y="1191006"/>
                    <a:pt x="127" y="1072515"/>
                  </a:cubicBezTo>
                  <a:close/>
                </a:path>
              </a:pathLst>
            </a:custGeom>
            <a:solidFill>
              <a:srgbClr val="DEEBF7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3300945" cy="1340612"/>
            </a:xfrm>
            <a:custGeom>
              <a:avLst/>
              <a:gdLst/>
              <a:ahLst/>
              <a:cxnLst/>
              <a:rect r="r" b="b" t="t" l="l"/>
              <a:pathLst>
                <a:path h="1340612" w="23300945">
                  <a:moveTo>
                    <a:pt x="0" y="241300"/>
                  </a:moveTo>
                  <a:cubicBezTo>
                    <a:pt x="0" y="107061"/>
                    <a:pt x="112776" y="0"/>
                    <a:pt x="249809" y="0"/>
                  </a:cubicBezTo>
                  <a:lnTo>
                    <a:pt x="23051136" y="0"/>
                  </a:lnTo>
                  <a:lnTo>
                    <a:pt x="23051136" y="26797"/>
                  </a:lnTo>
                  <a:lnTo>
                    <a:pt x="23051136" y="0"/>
                  </a:lnTo>
                  <a:cubicBezTo>
                    <a:pt x="23188042" y="0"/>
                    <a:pt x="23300945" y="107061"/>
                    <a:pt x="23300945" y="241300"/>
                  </a:cubicBezTo>
                  <a:lnTo>
                    <a:pt x="23274148" y="241300"/>
                  </a:lnTo>
                  <a:lnTo>
                    <a:pt x="23300945" y="241300"/>
                  </a:lnTo>
                  <a:lnTo>
                    <a:pt x="23300945" y="1099312"/>
                  </a:lnTo>
                  <a:lnTo>
                    <a:pt x="23274148" y="1099312"/>
                  </a:lnTo>
                  <a:lnTo>
                    <a:pt x="23300945" y="1099312"/>
                  </a:lnTo>
                  <a:cubicBezTo>
                    <a:pt x="23300945" y="1233551"/>
                    <a:pt x="23188169" y="1340612"/>
                    <a:pt x="23051136" y="1340612"/>
                  </a:cubicBezTo>
                  <a:lnTo>
                    <a:pt x="23051136" y="1313815"/>
                  </a:lnTo>
                  <a:lnTo>
                    <a:pt x="23051136" y="1340612"/>
                  </a:lnTo>
                  <a:lnTo>
                    <a:pt x="249809" y="1340612"/>
                  </a:lnTo>
                  <a:lnTo>
                    <a:pt x="249809" y="1313815"/>
                  </a:lnTo>
                  <a:lnTo>
                    <a:pt x="249809" y="1340612"/>
                  </a:lnTo>
                  <a:cubicBezTo>
                    <a:pt x="112776" y="1340612"/>
                    <a:pt x="0" y="1233551"/>
                    <a:pt x="0" y="1099312"/>
                  </a:cubicBezTo>
                  <a:lnTo>
                    <a:pt x="0" y="241300"/>
                  </a:lnTo>
                  <a:lnTo>
                    <a:pt x="26797" y="241300"/>
                  </a:lnTo>
                  <a:lnTo>
                    <a:pt x="0" y="241300"/>
                  </a:lnTo>
                  <a:moveTo>
                    <a:pt x="53721" y="241300"/>
                  </a:moveTo>
                  <a:lnTo>
                    <a:pt x="53721" y="1099312"/>
                  </a:lnTo>
                  <a:lnTo>
                    <a:pt x="26797" y="1099312"/>
                  </a:lnTo>
                  <a:lnTo>
                    <a:pt x="53721" y="1099312"/>
                  </a:lnTo>
                  <a:cubicBezTo>
                    <a:pt x="53721" y="1201928"/>
                    <a:pt x="140462" y="1286891"/>
                    <a:pt x="249809" y="1286891"/>
                  </a:cubicBezTo>
                  <a:lnTo>
                    <a:pt x="23051136" y="1286891"/>
                  </a:lnTo>
                  <a:cubicBezTo>
                    <a:pt x="23160355" y="1286891"/>
                    <a:pt x="23247223" y="1201928"/>
                    <a:pt x="23247223" y="1099312"/>
                  </a:cubicBezTo>
                  <a:lnTo>
                    <a:pt x="23247223" y="241300"/>
                  </a:lnTo>
                  <a:cubicBezTo>
                    <a:pt x="23247223" y="138684"/>
                    <a:pt x="23160482" y="53721"/>
                    <a:pt x="23051136" y="53721"/>
                  </a:cubicBezTo>
                  <a:lnTo>
                    <a:pt x="249809" y="53721"/>
                  </a:lnTo>
                  <a:lnTo>
                    <a:pt x="249809" y="26797"/>
                  </a:lnTo>
                  <a:lnTo>
                    <a:pt x="249809" y="53721"/>
                  </a:lnTo>
                  <a:cubicBezTo>
                    <a:pt x="140462" y="53721"/>
                    <a:pt x="53721" y="138684"/>
                    <a:pt x="53721" y="241300"/>
                  </a:cubicBezTo>
                  <a:close/>
                </a:path>
              </a:pathLst>
            </a:custGeom>
            <a:solidFill>
              <a:srgbClr val="E6FEFD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23300934" cy="1426342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ctr">
                <a:lnSpc>
                  <a:spcPts val="4948"/>
                </a:lnSpc>
              </a:pPr>
              <a:r>
                <a:rPr lang="en-US" sz="4123">
                  <a:solidFill>
                    <a:srgbClr val="203864"/>
                  </a:solidFill>
                  <a:latin typeface="Arial Bold"/>
                </a:rPr>
                <a:t>EQUIPE DE FORMADORAS DA EDUCAÇÃO INFANTIL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483568" y="4362517"/>
            <a:ext cx="2759471" cy="2983021"/>
          </a:xfrm>
          <a:custGeom>
            <a:avLst/>
            <a:gdLst/>
            <a:ahLst/>
            <a:cxnLst/>
            <a:rect r="r" b="b" t="t" l="l"/>
            <a:pathLst>
              <a:path h="2983021" w="2759471">
                <a:moveTo>
                  <a:pt x="0" y="0"/>
                </a:moveTo>
                <a:lnTo>
                  <a:pt x="2759471" y="0"/>
                </a:lnTo>
                <a:lnTo>
                  <a:pt x="2759471" y="2983022"/>
                </a:lnTo>
                <a:lnTo>
                  <a:pt x="0" y="29830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415" r="-23130" b="-947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743226" y="4182471"/>
            <a:ext cx="2956337" cy="3448074"/>
          </a:xfrm>
          <a:custGeom>
            <a:avLst/>
            <a:gdLst/>
            <a:ahLst/>
            <a:cxnLst/>
            <a:rect r="r" b="b" t="t" l="l"/>
            <a:pathLst>
              <a:path h="3448074" w="2956337">
                <a:moveTo>
                  <a:pt x="0" y="0"/>
                </a:moveTo>
                <a:lnTo>
                  <a:pt x="2956337" y="0"/>
                </a:lnTo>
                <a:lnTo>
                  <a:pt x="2956337" y="3448074"/>
                </a:lnTo>
                <a:lnTo>
                  <a:pt x="0" y="34480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55653" t="-120481" r="-379096" b="-182102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239094" y="4266421"/>
            <a:ext cx="2645496" cy="3192381"/>
          </a:xfrm>
          <a:custGeom>
            <a:avLst/>
            <a:gdLst/>
            <a:ahLst/>
            <a:cxnLst/>
            <a:rect r="r" b="b" t="t" l="l"/>
            <a:pathLst>
              <a:path h="3192381" w="2645496">
                <a:moveTo>
                  <a:pt x="0" y="0"/>
                </a:moveTo>
                <a:lnTo>
                  <a:pt x="2645496" y="0"/>
                </a:lnTo>
                <a:lnTo>
                  <a:pt x="2645496" y="3192381"/>
                </a:lnTo>
                <a:lnTo>
                  <a:pt x="0" y="31923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5246" r="0" b="-5246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649522" y="4266421"/>
            <a:ext cx="2767313" cy="3192381"/>
          </a:xfrm>
          <a:custGeom>
            <a:avLst/>
            <a:gdLst/>
            <a:ahLst/>
            <a:cxnLst/>
            <a:rect r="r" b="b" t="t" l="l"/>
            <a:pathLst>
              <a:path h="3192381" w="2767313">
                <a:moveTo>
                  <a:pt x="0" y="0"/>
                </a:moveTo>
                <a:lnTo>
                  <a:pt x="2767313" y="0"/>
                </a:lnTo>
                <a:lnTo>
                  <a:pt x="2767313" y="3192381"/>
                </a:lnTo>
                <a:lnTo>
                  <a:pt x="0" y="31923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330" t="0" r="-5331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062189" y="4362517"/>
            <a:ext cx="2549680" cy="3096284"/>
          </a:xfrm>
          <a:custGeom>
            <a:avLst/>
            <a:gdLst/>
            <a:ahLst/>
            <a:cxnLst/>
            <a:rect r="r" b="b" t="t" l="l"/>
            <a:pathLst>
              <a:path h="3096284" w="2549680">
                <a:moveTo>
                  <a:pt x="0" y="0"/>
                </a:moveTo>
                <a:lnTo>
                  <a:pt x="2549680" y="0"/>
                </a:lnTo>
                <a:lnTo>
                  <a:pt x="2549680" y="3096285"/>
                </a:lnTo>
                <a:lnTo>
                  <a:pt x="0" y="30962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5260" t="0" r="-14335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4710607" y="7724015"/>
            <a:ext cx="2988956" cy="809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98"/>
              </a:lnSpc>
            </a:pPr>
            <a:r>
              <a:rPr lang="en-US" sz="2748" spc="-109">
                <a:solidFill>
                  <a:srgbClr val="000000"/>
                </a:solidFill>
                <a:latin typeface="Open Sans Bold"/>
              </a:rPr>
              <a:t>Verônica Costa</a:t>
            </a:r>
          </a:p>
          <a:p>
            <a:pPr algn="ctr">
              <a:lnSpc>
                <a:spcPts val="3298"/>
              </a:lnSpc>
            </a:pPr>
            <a:r>
              <a:rPr lang="en-US" sz="2748" spc="-109">
                <a:solidFill>
                  <a:srgbClr val="000000"/>
                </a:solidFill>
                <a:latin typeface="Open Sans Bold"/>
              </a:rPr>
              <a:t>Profª. Formadora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58858" y="7640070"/>
            <a:ext cx="2988956" cy="8492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98"/>
              </a:lnSpc>
            </a:pPr>
            <a:r>
              <a:rPr lang="en-US" sz="2748" spc="-109">
                <a:solidFill>
                  <a:srgbClr val="000000"/>
                </a:solidFill>
                <a:latin typeface="Open Sans Bold"/>
              </a:rPr>
              <a:t>Rosiana Pontes</a:t>
            </a:r>
          </a:p>
          <a:p>
            <a:pPr algn="ctr">
              <a:lnSpc>
                <a:spcPts val="3298"/>
              </a:lnSpc>
            </a:pPr>
            <a:r>
              <a:rPr lang="en-US" sz="2748" spc="-109">
                <a:solidFill>
                  <a:srgbClr val="000000"/>
                </a:solidFill>
                <a:latin typeface="Open Sans Bold"/>
              </a:rPr>
              <a:t>Coordenação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649522" y="7724015"/>
            <a:ext cx="2988956" cy="809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98"/>
              </a:lnSpc>
            </a:pPr>
            <a:r>
              <a:rPr lang="en-US" sz="2748" spc="-109">
                <a:solidFill>
                  <a:srgbClr val="000000"/>
                </a:solidFill>
                <a:latin typeface="Open Sans Bold"/>
              </a:rPr>
              <a:t>Elisangela Alencar</a:t>
            </a:r>
          </a:p>
          <a:p>
            <a:pPr algn="ctr">
              <a:lnSpc>
                <a:spcPts val="3298"/>
              </a:lnSpc>
            </a:pPr>
            <a:r>
              <a:rPr lang="en-US" sz="2748" spc="-109">
                <a:solidFill>
                  <a:srgbClr val="000000"/>
                </a:solidFill>
                <a:latin typeface="Open Sans Bold"/>
              </a:rPr>
              <a:t>Profª. Formadora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239094" y="7724015"/>
            <a:ext cx="2988956" cy="809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98"/>
              </a:lnSpc>
            </a:pPr>
            <a:r>
              <a:rPr lang="en-US" sz="2748" spc="-109">
                <a:solidFill>
                  <a:srgbClr val="000000"/>
                </a:solidFill>
                <a:latin typeface="Open Sans Bold"/>
              </a:rPr>
              <a:t>Madja Souza</a:t>
            </a:r>
          </a:p>
          <a:p>
            <a:pPr algn="ctr">
              <a:lnSpc>
                <a:spcPts val="3298"/>
              </a:lnSpc>
            </a:pPr>
            <a:r>
              <a:rPr lang="en-US" sz="2748" spc="-109">
                <a:solidFill>
                  <a:srgbClr val="000000"/>
                </a:solidFill>
                <a:latin typeface="Open Sans Bold"/>
              </a:rPr>
              <a:t>Profª. Formadora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80758" y="1887990"/>
            <a:ext cx="17118805" cy="12461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974"/>
              </a:lnSpc>
            </a:pPr>
            <a:r>
              <a:rPr lang="en-US" sz="4251">
                <a:solidFill>
                  <a:srgbClr val="002060"/>
                </a:solidFill>
                <a:latin typeface="Open Sans Bold"/>
              </a:rPr>
              <a:t>Nossa equipe estima que esta formação tenha favorecido seus conhecimentos de forma dinâmica e interativa.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842551" y="7706452"/>
            <a:ext cx="2988956" cy="809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98"/>
              </a:lnSpc>
            </a:pPr>
            <a:r>
              <a:rPr lang="en-US" sz="2748" spc="-109">
                <a:solidFill>
                  <a:srgbClr val="000000"/>
                </a:solidFill>
                <a:latin typeface="Open Sans Bold"/>
              </a:rPr>
              <a:t>Ainoan</a:t>
            </a:r>
          </a:p>
          <a:p>
            <a:pPr algn="ctr">
              <a:lnSpc>
                <a:spcPts val="3298"/>
              </a:lnSpc>
            </a:pPr>
            <a:r>
              <a:rPr lang="en-US" sz="2748" spc="-109">
                <a:solidFill>
                  <a:srgbClr val="000000"/>
                </a:solidFill>
                <a:latin typeface="Open Sans Bold"/>
              </a:rPr>
              <a:t>Profª. Formadora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20141"/>
            <a:ext cx="18288000" cy="10231613"/>
          </a:xfrm>
          <a:custGeom>
            <a:avLst/>
            <a:gdLst/>
            <a:ahLst/>
            <a:cxnLst/>
            <a:rect r="r" b="b" t="t" l="l"/>
            <a:pathLst>
              <a:path h="10231613" w="18288000">
                <a:moveTo>
                  <a:pt x="0" y="0"/>
                </a:moveTo>
                <a:lnTo>
                  <a:pt x="18288000" y="0"/>
                </a:lnTo>
                <a:lnTo>
                  <a:pt x="18288000" y="10231613"/>
                </a:lnTo>
                <a:lnTo>
                  <a:pt x="0" y="102316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22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528943" y="548159"/>
            <a:ext cx="14455035" cy="9229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67"/>
              </a:lnSpc>
            </a:pPr>
            <a:r>
              <a:rPr lang="en-US" sz="4229">
                <a:solidFill>
                  <a:srgbClr val="002060"/>
                </a:solidFill>
                <a:latin typeface="Arial Bold"/>
              </a:rPr>
              <a:t> REFERÊNCIAS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53622" y="2572587"/>
            <a:ext cx="17678859" cy="1228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123"/>
              </a:lnSpc>
            </a:pPr>
            <a:r>
              <a:rPr lang="en-US" sz="2603">
                <a:solidFill>
                  <a:srgbClr val="002060"/>
                </a:solidFill>
                <a:latin typeface="Arial"/>
              </a:rPr>
              <a:t>RECIFE, </a:t>
            </a:r>
            <a:r>
              <a:rPr lang="en-US" sz="2603">
                <a:solidFill>
                  <a:srgbClr val="002060"/>
                </a:solidFill>
                <a:latin typeface="Arial Bold"/>
              </a:rPr>
              <a:t>Política de Ensino da Educação Infantil da Rede Municipal do Recife </a:t>
            </a:r>
            <a:r>
              <a:rPr lang="en-US" sz="2603">
                <a:solidFill>
                  <a:srgbClr val="002060"/>
                </a:solidFill>
                <a:latin typeface="Arial"/>
              </a:rPr>
              <a:t>/ organização: Jacira Maria L’Amour Barreto de Barros, Katia Marcelina de Souza, Élia de Fátima Lopes Maçaira. – Recife: Secretaria de Educação, 2015.     ( v.2) 104 p.: il. Acesso em : 20 Mar. 2024.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97998" y="3953712"/>
            <a:ext cx="17892005" cy="763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28"/>
              </a:lnSpc>
              <a:spcBef>
                <a:spcPct val="0"/>
              </a:spcBef>
            </a:pPr>
            <a:r>
              <a:rPr lang="en-US" sz="2619">
                <a:solidFill>
                  <a:srgbClr val="002060"/>
                </a:solidFill>
                <a:latin typeface="Arial"/>
              </a:rPr>
              <a:t>SMOLE, Katia Stooco.</a:t>
            </a:r>
            <a:r>
              <a:rPr lang="en-US" sz="2619">
                <a:solidFill>
                  <a:srgbClr val="002060"/>
                </a:solidFill>
                <a:latin typeface="Arial Bold"/>
              </a:rPr>
              <a:t> A matemática na Educação Infantil</a:t>
            </a:r>
            <a:r>
              <a:rPr lang="en-US" sz="2619">
                <a:solidFill>
                  <a:srgbClr val="002060"/>
                </a:solidFill>
                <a:latin typeface="Arial"/>
              </a:rPr>
              <a:t>. a teoria das inteligências multíplas na prática escolar. Porto Alegre: Artmed, 2003.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53622" y="1698359"/>
            <a:ext cx="17005678" cy="763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28"/>
              </a:lnSpc>
              <a:spcBef>
                <a:spcPct val="0"/>
              </a:spcBef>
            </a:pPr>
            <a:r>
              <a:rPr lang="en-US" sz="2619">
                <a:solidFill>
                  <a:srgbClr val="002060"/>
                </a:solidFill>
                <a:latin typeface="Arial"/>
              </a:rPr>
              <a:t>KISHIMOTO, Tizuko Morchida (Org.). </a:t>
            </a:r>
            <a:r>
              <a:rPr lang="en-US" sz="2619">
                <a:solidFill>
                  <a:srgbClr val="002060"/>
                </a:solidFill>
                <a:latin typeface="Arial Bold"/>
              </a:rPr>
              <a:t>Jogo, brinquedo, brincadeira e a educação</a:t>
            </a:r>
            <a:r>
              <a:rPr lang="en-US" sz="2619">
                <a:solidFill>
                  <a:srgbClr val="002060"/>
                </a:solidFill>
                <a:latin typeface="Arial"/>
              </a:rPr>
              <a:t>. 5.ed. São Paulo: Cortez, 1999</a:t>
            </a:r>
            <a:r>
              <a:rPr lang="en-US" sz="2619">
                <a:solidFill>
                  <a:srgbClr val="C55A11"/>
                </a:solidFill>
                <a:latin typeface="Arial"/>
              </a:rPr>
              <a:t>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53622" y="4869932"/>
            <a:ext cx="18074855" cy="7838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96"/>
              </a:lnSpc>
              <a:spcBef>
                <a:spcPct val="0"/>
              </a:spcBef>
            </a:pPr>
            <a:r>
              <a:rPr lang="en-US" sz="2681">
                <a:solidFill>
                  <a:srgbClr val="002060"/>
                </a:solidFill>
                <a:latin typeface="Arial"/>
              </a:rPr>
              <a:t>VERGNAUD, G. La théorie des champs conceptuels. </a:t>
            </a:r>
            <a:r>
              <a:rPr lang="en-US" sz="2681">
                <a:solidFill>
                  <a:srgbClr val="002060"/>
                </a:solidFill>
                <a:latin typeface="Arial Bold"/>
              </a:rPr>
              <a:t>Recherches en Didactique des Mathématiques,</a:t>
            </a:r>
            <a:r>
              <a:rPr lang="en-US" sz="2681">
                <a:solidFill>
                  <a:srgbClr val="002060"/>
                </a:solidFill>
                <a:latin typeface="Arial"/>
              </a:rPr>
              <a:t> Grenoble, v. 10, n. 23, p. 133–170, 1990.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53622" y="5796630"/>
            <a:ext cx="17998577" cy="7731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12"/>
              </a:lnSpc>
              <a:spcBef>
                <a:spcPct val="0"/>
              </a:spcBef>
            </a:pPr>
            <a:r>
              <a:rPr lang="en-US" sz="2604">
                <a:solidFill>
                  <a:srgbClr val="002060"/>
                </a:solidFill>
                <a:latin typeface="Arial"/>
              </a:rPr>
              <a:t>VERGNAUD, G. </a:t>
            </a:r>
            <a:r>
              <a:rPr lang="en-US" sz="2604">
                <a:solidFill>
                  <a:srgbClr val="002060"/>
                </a:solidFill>
                <a:latin typeface="Arial Bold"/>
              </a:rPr>
              <a:t>Multiplicative structures.</a:t>
            </a:r>
            <a:r>
              <a:rPr lang="en-US" sz="2604">
                <a:solidFill>
                  <a:srgbClr val="002060"/>
                </a:solidFill>
                <a:latin typeface="Arial"/>
              </a:rPr>
              <a:t> In. HIEBERT, H. and BEHR, M. (Ed.). Research Agenda in Mathematics Education Number Concepts and Operations in the Middle Grades. Hillsdale, N.J.: Lawrence Erlbaum, 1988. p. 141–161.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0282" y="-16784"/>
            <a:ext cx="18328282" cy="10278608"/>
          </a:xfrm>
          <a:custGeom>
            <a:avLst/>
            <a:gdLst/>
            <a:ahLst/>
            <a:cxnLst/>
            <a:rect r="r" b="b" t="t" l="l"/>
            <a:pathLst>
              <a:path h="10278608" w="18328282">
                <a:moveTo>
                  <a:pt x="0" y="0"/>
                </a:moveTo>
                <a:lnTo>
                  <a:pt x="18328282" y="0"/>
                </a:lnTo>
                <a:lnTo>
                  <a:pt x="18328282" y="10278608"/>
                </a:lnTo>
                <a:lnTo>
                  <a:pt x="0" y="102786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1068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91425" y="7843612"/>
            <a:ext cx="18105150" cy="22835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29"/>
              </a:lnSpc>
            </a:pPr>
            <a:r>
              <a:rPr lang="en-US" sz="1691" spc="-67">
                <a:solidFill>
                  <a:srgbClr val="FFFFFF"/>
                </a:solidFill>
                <a:latin typeface="Open Sans Bold"/>
              </a:rPr>
              <a:t>PREFEITURA DO RECIFE </a:t>
            </a:r>
          </a:p>
          <a:p>
            <a:pPr algn="ctr">
              <a:lnSpc>
                <a:spcPts val="2029"/>
              </a:lnSpc>
            </a:pPr>
            <a:r>
              <a:rPr lang="en-US" sz="1691" spc="-67">
                <a:solidFill>
                  <a:srgbClr val="FFFFFF"/>
                </a:solidFill>
                <a:latin typeface="Open Sans Bold"/>
              </a:rPr>
              <a:t>Secretaria de Educação </a:t>
            </a:r>
          </a:p>
          <a:p>
            <a:pPr algn="ctr">
              <a:lnSpc>
                <a:spcPts val="2029"/>
              </a:lnSpc>
            </a:pPr>
            <a:r>
              <a:rPr lang="en-US" sz="1691" spc="-67">
                <a:solidFill>
                  <a:srgbClr val="FFFFFF"/>
                </a:solidFill>
                <a:latin typeface="Open Sans Bold"/>
              </a:rPr>
              <a:t>Secretaria Executiva de Gestão Pedagógica </a:t>
            </a:r>
          </a:p>
          <a:p>
            <a:pPr algn="ctr">
              <a:lnSpc>
                <a:spcPts val="2029"/>
              </a:lnSpc>
            </a:pPr>
            <a:r>
              <a:rPr lang="en-US" sz="1691" spc="-67">
                <a:solidFill>
                  <a:srgbClr val="FFFFFF"/>
                </a:solidFill>
                <a:latin typeface="Open Sans Bold"/>
              </a:rPr>
              <a:t>Gerência de Apoio Pedagógico</a:t>
            </a:r>
          </a:p>
          <a:p>
            <a:pPr algn="ctr">
              <a:lnSpc>
                <a:spcPts val="2029"/>
              </a:lnSpc>
            </a:pPr>
            <a:r>
              <a:rPr lang="en-US" sz="1691" spc="-67">
                <a:solidFill>
                  <a:srgbClr val="FFFFFF"/>
                </a:solidFill>
                <a:latin typeface="Open Sans Bold"/>
              </a:rPr>
              <a:t>Escola de Formação de Educadores do Recife Professor Paulo Freire </a:t>
            </a:r>
          </a:p>
          <a:p>
            <a:pPr algn="ctr">
              <a:lnSpc>
                <a:spcPts val="2029"/>
              </a:lnSpc>
            </a:pPr>
            <a:r>
              <a:rPr lang="en-US" sz="1691" spc="-67">
                <a:solidFill>
                  <a:srgbClr val="FFFFFF"/>
                </a:solidFill>
                <a:latin typeface="Open Sans"/>
              </a:rPr>
              <a:t>Rua Real da Torre, 299, Madalena, Recife/PE - CEP: 50.610-000</a:t>
            </a:r>
          </a:p>
          <a:p>
            <a:pPr algn="ctr">
              <a:lnSpc>
                <a:spcPts val="2029"/>
              </a:lnSpc>
            </a:pPr>
            <a:r>
              <a:rPr lang="en-US" sz="1691" spc="-67">
                <a:solidFill>
                  <a:srgbClr val="FFFFFF"/>
                </a:solidFill>
                <a:latin typeface="Open Sans"/>
              </a:rPr>
              <a:t>Tel: 81 3355-5851 / 3355-5856</a:t>
            </a:r>
          </a:p>
          <a:p>
            <a:pPr algn="ctr">
              <a:lnSpc>
                <a:spcPts val="2029"/>
              </a:lnSpc>
            </a:pPr>
            <a:r>
              <a:rPr lang="en-US" sz="1691" spc="-67">
                <a:solidFill>
                  <a:srgbClr val="FFFFFF"/>
                </a:solidFill>
                <a:latin typeface="Open Sans"/>
              </a:rPr>
              <a:t>http://www.recife.pe.gov.br/efaerpaulofreire </a:t>
            </a:r>
          </a:p>
          <a:p>
            <a:pPr algn="l">
              <a:lnSpc>
                <a:spcPts val="1776"/>
              </a:lnSpc>
            </a:pP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E1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328138" y="438236"/>
            <a:ext cx="13202375" cy="3181168"/>
            <a:chOff x="0" y="0"/>
            <a:chExt cx="5295307" cy="127592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295307" cy="1275927"/>
            </a:xfrm>
            <a:custGeom>
              <a:avLst/>
              <a:gdLst/>
              <a:ahLst/>
              <a:cxnLst/>
              <a:rect r="r" b="b" t="t" l="l"/>
              <a:pathLst>
                <a:path h="1275927" w="5295307">
                  <a:moveTo>
                    <a:pt x="5295307" y="637963"/>
                  </a:moveTo>
                  <a:cubicBezTo>
                    <a:pt x="5295307" y="847429"/>
                    <a:pt x="4866936" y="1275927"/>
                    <a:pt x="4338362" y="1275927"/>
                  </a:cubicBezTo>
                  <a:lnTo>
                    <a:pt x="956945" y="1275927"/>
                  </a:lnTo>
                  <a:cubicBezTo>
                    <a:pt x="428371" y="1275927"/>
                    <a:pt x="0" y="847429"/>
                    <a:pt x="0" y="637963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4338362" y="0"/>
                  </a:lnTo>
                  <a:cubicBezTo>
                    <a:pt x="4866809" y="0"/>
                    <a:pt x="5295307" y="428371"/>
                    <a:pt x="5295307" y="637963"/>
                  </a:cubicBezTo>
                  <a:close/>
                </a:path>
              </a:pathLst>
            </a:custGeom>
            <a:solidFill>
              <a:srgbClr val="EFF5FB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1315084">
            <a:off x="16186630" y="7846262"/>
            <a:ext cx="1522050" cy="1968020"/>
          </a:xfrm>
          <a:custGeom>
            <a:avLst/>
            <a:gdLst/>
            <a:ahLst/>
            <a:cxnLst/>
            <a:rect r="r" b="b" t="t" l="l"/>
            <a:pathLst>
              <a:path h="1968020" w="1522050">
                <a:moveTo>
                  <a:pt x="0" y="0"/>
                </a:moveTo>
                <a:lnTo>
                  <a:pt x="1522051" y="0"/>
                </a:lnTo>
                <a:lnTo>
                  <a:pt x="1522051" y="1968019"/>
                </a:lnTo>
                <a:lnTo>
                  <a:pt x="0" y="19680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16479" y="-2378128"/>
            <a:ext cx="2768578" cy="3406828"/>
          </a:xfrm>
          <a:custGeom>
            <a:avLst/>
            <a:gdLst/>
            <a:ahLst/>
            <a:cxnLst/>
            <a:rect r="r" b="b" t="t" l="l"/>
            <a:pathLst>
              <a:path h="3406828" w="2768578">
                <a:moveTo>
                  <a:pt x="0" y="0"/>
                </a:moveTo>
                <a:lnTo>
                  <a:pt x="2768578" y="0"/>
                </a:lnTo>
                <a:lnTo>
                  <a:pt x="2768578" y="3406828"/>
                </a:lnTo>
                <a:lnTo>
                  <a:pt x="0" y="3406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40678" r="-64238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130426">
            <a:off x="14974069" y="118727"/>
            <a:ext cx="1088566" cy="2129225"/>
          </a:xfrm>
          <a:custGeom>
            <a:avLst/>
            <a:gdLst/>
            <a:ahLst/>
            <a:cxnLst/>
            <a:rect r="r" b="b" t="t" l="l"/>
            <a:pathLst>
              <a:path h="2129225" w="1088566">
                <a:moveTo>
                  <a:pt x="0" y="0"/>
                </a:moveTo>
                <a:lnTo>
                  <a:pt x="1088567" y="0"/>
                </a:lnTo>
                <a:lnTo>
                  <a:pt x="1088567" y="2129225"/>
                </a:lnTo>
                <a:lnTo>
                  <a:pt x="0" y="21292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87051">
            <a:off x="17071129" y="3966175"/>
            <a:ext cx="1843746" cy="1610973"/>
          </a:xfrm>
          <a:custGeom>
            <a:avLst/>
            <a:gdLst/>
            <a:ahLst/>
            <a:cxnLst/>
            <a:rect r="r" b="b" t="t" l="l"/>
            <a:pathLst>
              <a:path h="1610973" w="1843746">
                <a:moveTo>
                  <a:pt x="0" y="0"/>
                </a:moveTo>
                <a:lnTo>
                  <a:pt x="1843747" y="0"/>
                </a:lnTo>
                <a:lnTo>
                  <a:pt x="1843747" y="1610973"/>
                </a:lnTo>
                <a:lnTo>
                  <a:pt x="0" y="16109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169344" y="436493"/>
            <a:ext cx="592948" cy="592207"/>
          </a:xfrm>
          <a:custGeom>
            <a:avLst/>
            <a:gdLst/>
            <a:ahLst/>
            <a:cxnLst/>
            <a:rect r="r" b="b" t="t" l="l"/>
            <a:pathLst>
              <a:path h="592207" w="592948">
                <a:moveTo>
                  <a:pt x="0" y="0"/>
                </a:moveTo>
                <a:lnTo>
                  <a:pt x="592948" y="0"/>
                </a:lnTo>
                <a:lnTo>
                  <a:pt x="592948" y="592207"/>
                </a:lnTo>
                <a:lnTo>
                  <a:pt x="0" y="5922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61308">
            <a:off x="0" y="2028820"/>
            <a:ext cx="885613" cy="884506"/>
          </a:xfrm>
          <a:custGeom>
            <a:avLst/>
            <a:gdLst/>
            <a:ahLst/>
            <a:cxnLst/>
            <a:rect r="r" b="b" t="t" l="l"/>
            <a:pathLst>
              <a:path h="884506" w="885613">
                <a:moveTo>
                  <a:pt x="0" y="0"/>
                </a:moveTo>
                <a:lnTo>
                  <a:pt x="885613" y="0"/>
                </a:lnTo>
                <a:lnTo>
                  <a:pt x="885613" y="884506"/>
                </a:lnTo>
                <a:lnTo>
                  <a:pt x="0" y="8845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1841095">
            <a:off x="15918474" y="5493090"/>
            <a:ext cx="1890818" cy="1897935"/>
          </a:xfrm>
          <a:custGeom>
            <a:avLst/>
            <a:gdLst/>
            <a:ahLst/>
            <a:cxnLst/>
            <a:rect r="r" b="b" t="t" l="l"/>
            <a:pathLst>
              <a:path h="1897935" w="1890818">
                <a:moveTo>
                  <a:pt x="0" y="0"/>
                </a:moveTo>
                <a:lnTo>
                  <a:pt x="1890818" y="0"/>
                </a:lnTo>
                <a:lnTo>
                  <a:pt x="1890818" y="1897935"/>
                </a:lnTo>
                <a:lnTo>
                  <a:pt x="0" y="18979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2262000">
            <a:off x="10929186" y="-1213565"/>
            <a:ext cx="1668304" cy="1779524"/>
          </a:xfrm>
          <a:custGeom>
            <a:avLst/>
            <a:gdLst/>
            <a:ahLst/>
            <a:cxnLst/>
            <a:rect r="r" b="b" t="t" l="l"/>
            <a:pathLst>
              <a:path h="1779524" w="1668304">
                <a:moveTo>
                  <a:pt x="0" y="0"/>
                </a:moveTo>
                <a:lnTo>
                  <a:pt x="1668303" y="0"/>
                </a:lnTo>
                <a:lnTo>
                  <a:pt x="1668303" y="1779524"/>
                </a:lnTo>
                <a:lnTo>
                  <a:pt x="0" y="17795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1107679">
            <a:off x="-563100" y="3254729"/>
            <a:ext cx="1559158" cy="1663102"/>
          </a:xfrm>
          <a:custGeom>
            <a:avLst/>
            <a:gdLst/>
            <a:ahLst/>
            <a:cxnLst/>
            <a:rect r="r" b="b" t="t" l="l"/>
            <a:pathLst>
              <a:path h="1663102" w="1559158">
                <a:moveTo>
                  <a:pt x="0" y="0"/>
                </a:moveTo>
                <a:lnTo>
                  <a:pt x="1559158" y="0"/>
                </a:lnTo>
                <a:lnTo>
                  <a:pt x="1559158" y="1663102"/>
                </a:lnTo>
                <a:lnTo>
                  <a:pt x="0" y="16631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474315" y="-17318"/>
            <a:ext cx="876990" cy="907622"/>
          </a:xfrm>
          <a:custGeom>
            <a:avLst/>
            <a:gdLst/>
            <a:ahLst/>
            <a:cxnLst/>
            <a:rect r="r" b="b" t="t" l="l"/>
            <a:pathLst>
              <a:path h="907622" w="876990">
                <a:moveTo>
                  <a:pt x="0" y="0"/>
                </a:moveTo>
                <a:lnTo>
                  <a:pt x="876990" y="0"/>
                </a:lnTo>
                <a:lnTo>
                  <a:pt x="876990" y="907622"/>
                </a:lnTo>
                <a:lnTo>
                  <a:pt x="0" y="9076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6863883" y="-184398"/>
            <a:ext cx="1387513" cy="1833989"/>
          </a:xfrm>
          <a:custGeom>
            <a:avLst/>
            <a:gdLst/>
            <a:ahLst/>
            <a:cxnLst/>
            <a:rect r="r" b="b" t="t" l="l"/>
            <a:pathLst>
              <a:path h="1833989" w="1387513">
                <a:moveTo>
                  <a:pt x="0" y="0"/>
                </a:moveTo>
                <a:lnTo>
                  <a:pt x="1387513" y="0"/>
                </a:lnTo>
                <a:lnTo>
                  <a:pt x="1387513" y="1833989"/>
                </a:lnTo>
                <a:lnTo>
                  <a:pt x="0" y="18339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0">
            <a:off x="1600768" y="2298519"/>
            <a:ext cx="1364678" cy="1245268"/>
          </a:xfrm>
          <a:custGeom>
            <a:avLst/>
            <a:gdLst/>
            <a:ahLst/>
            <a:cxnLst/>
            <a:rect r="r" b="b" t="t" l="l"/>
            <a:pathLst>
              <a:path h="1245268" w="1364678">
                <a:moveTo>
                  <a:pt x="1364677" y="0"/>
                </a:moveTo>
                <a:lnTo>
                  <a:pt x="0" y="0"/>
                </a:lnTo>
                <a:lnTo>
                  <a:pt x="0" y="1245268"/>
                </a:lnTo>
                <a:lnTo>
                  <a:pt x="1364677" y="1245268"/>
                </a:lnTo>
                <a:lnTo>
                  <a:pt x="1364677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442807" y="4181441"/>
            <a:ext cx="4769990" cy="5844063"/>
          </a:xfrm>
          <a:custGeom>
            <a:avLst/>
            <a:gdLst/>
            <a:ahLst/>
            <a:cxnLst/>
            <a:rect r="r" b="b" t="t" l="l"/>
            <a:pathLst>
              <a:path h="5844063" w="4769990">
                <a:moveTo>
                  <a:pt x="0" y="0"/>
                </a:moveTo>
                <a:lnTo>
                  <a:pt x="4769990" y="0"/>
                </a:lnTo>
                <a:lnTo>
                  <a:pt x="4769990" y="5844063"/>
                </a:lnTo>
                <a:lnTo>
                  <a:pt x="0" y="584406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035" t="0" r="-1035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5615119" y="4181441"/>
            <a:ext cx="9319758" cy="5255570"/>
            <a:chOff x="0" y="0"/>
            <a:chExt cx="2454586" cy="1384183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454586" cy="1384183"/>
            </a:xfrm>
            <a:custGeom>
              <a:avLst/>
              <a:gdLst/>
              <a:ahLst/>
              <a:cxnLst/>
              <a:rect r="r" b="b" t="t" l="l"/>
              <a:pathLst>
                <a:path h="1384183" w="2454586">
                  <a:moveTo>
                    <a:pt x="0" y="0"/>
                  </a:moveTo>
                  <a:lnTo>
                    <a:pt x="2454586" y="0"/>
                  </a:lnTo>
                  <a:lnTo>
                    <a:pt x="2454586" y="1384183"/>
                  </a:lnTo>
                  <a:lnTo>
                    <a:pt x="0" y="1384183"/>
                  </a:lnTo>
                  <a:close/>
                </a:path>
              </a:pathLst>
            </a:custGeom>
            <a:gradFill rotWithShape="true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57150"/>
              <a:ext cx="2454586" cy="14413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7646"/>
                </a:lnSpc>
              </a:pPr>
              <a:r>
                <a:rPr lang="en-US" sz="7080">
                  <a:solidFill>
                    <a:srgbClr val="002060"/>
                  </a:solidFill>
                  <a:latin typeface="Arial"/>
                </a:rPr>
                <a:t>Qual a medida de referência  para todas as pessoas e para a própria natureza?</a:t>
              </a: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3685830" y="1140333"/>
            <a:ext cx="10486992" cy="1910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366"/>
              </a:lnSpc>
              <a:spcBef>
                <a:spcPct val="0"/>
              </a:spcBef>
            </a:pPr>
            <a:r>
              <a:rPr lang="en-US" sz="7366">
                <a:solidFill>
                  <a:srgbClr val="002060"/>
                </a:solidFill>
                <a:latin typeface="Garet ExtraBold"/>
              </a:rPr>
              <a:t>CAIXA DO DESAFIO MATEMÁTICO!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383317"/>
            <a:ext cx="18288000" cy="9191740"/>
            <a:chOff x="0" y="0"/>
            <a:chExt cx="4816593" cy="242087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2420870"/>
            </a:xfrm>
            <a:custGeom>
              <a:avLst/>
              <a:gdLst/>
              <a:ahLst/>
              <a:cxnLst/>
              <a:rect r="r" b="b" t="t" l="l"/>
              <a:pathLst>
                <a:path h="2420870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420870"/>
                  </a:lnTo>
                  <a:lnTo>
                    <a:pt x="0" y="2420870"/>
                  </a:lnTo>
                  <a:close/>
                </a:path>
              </a:pathLst>
            </a:custGeom>
            <a:solidFill>
              <a:srgbClr val="DEEBF7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9525"/>
              <a:ext cx="4816593" cy="24303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98"/>
                </a:lnSpc>
              </a:pPr>
            </a:p>
          </p:txBody>
        </p:sp>
      </p:grpSp>
      <p:pic>
        <p:nvPicPr>
          <p:cNvPr name="Picture 6" id="6"/>
          <p:cNvPicPr>
            <a:picLocks noChangeAspect="true"/>
          </p:cNvPicPr>
          <p:nvPr>
            <a:videoFile r:link="rId4"/>
          </p:nvPr>
        </p:nvPicPr>
        <p:blipFill>
          <a:blip r:embed="rId3"/>
          <a:stretch>
            <a:fillRect/>
          </a:stretch>
        </p:blipFill>
        <p:spPr>
          <a:xfrm rot="0">
            <a:off x="2088259" y="1174646"/>
            <a:ext cx="14111483" cy="7937708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3036433" y="278995"/>
            <a:ext cx="12215133" cy="8956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33"/>
              </a:lnSpc>
            </a:pPr>
            <a:r>
              <a:rPr lang="en-US" sz="5238">
                <a:solidFill>
                  <a:srgbClr val="16165C"/>
                </a:solidFill>
                <a:latin typeface="Open Sans Bold"/>
              </a:rPr>
              <a:t>EXPERIÊNCIA COM MUSICALIZAÇÃO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01635" y="8370656"/>
            <a:ext cx="17884729" cy="1175024"/>
            <a:chOff x="0" y="0"/>
            <a:chExt cx="23846305" cy="156669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27572" y="26387"/>
              <a:ext cx="23791129" cy="1514009"/>
            </a:xfrm>
            <a:custGeom>
              <a:avLst/>
              <a:gdLst/>
              <a:ahLst/>
              <a:cxnLst/>
              <a:rect r="r" b="b" t="t" l="l"/>
              <a:pathLst>
                <a:path h="1514009" w="23791129">
                  <a:moveTo>
                    <a:pt x="0" y="252293"/>
                  </a:moveTo>
                  <a:cubicBezTo>
                    <a:pt x="0" y="112891"/>
                    <a:pt x="122442" y="0"/>
                    <a:pt x="273502" y="0"/>
                  </a:cubicBezTo>
                  <a:lnTo>
                    <a:pt x="23517626" y="0"/>
                  </a:lnTo>
                  <a:cubicBezTo>
                    <a:pt x="23668687" y="0"/>
                    <a:pt x="23791129" y="113015"/>
                    <a:pt x="23791129" y="252293"/>
                  </a:cubicBezTo>
                  <a:lnTo>
                    <a:pt x="23791129" y="1261715"/>
                  </a:lnTo>
                  <a:cubicBezTo>
                    <a:pt x="23791129" y="1401118"/>
                    <a:pt x="23668687" y="1514009"/>
                    <a:pt x="23517626" y="1514009"/>
                  </a:cubicBezTo>
                  <a:lnTo>
                    <a:pt x="273502" y="1514009"/>
                  </a:lnTo>
                  <a:cubicBezTo>
                    <a:pt x="122442" y="1514009"/>
                    <a:pt x="0" y="1400993"/>
                    <a:pt x="0" y="1261715"/>
                  </a:cubicBezTo>
                  <a:close/>
                </a:path>
              </a:pathLst>
            </a:custGeom>
            <a:solidFill>
              <a:srgbClr val="DEEBF7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3846273" cy="1566784"/>
            </a:xfrm>
            <a:custGeom>
              <a:avLst/>
              <a:gdLst/>
              <a:ahLst/>
              <a:cxnLst/>
              <a:rect r="r" b="b" t="t" l="l"/>
              <a:pathLst>
                <a:path h="1566784" w="23846273">
                  <a:moveTo>
                    <a:pt x="0" y="278680"/>
                  </a:moveTo>
                  <a:cubicBezTo>
                    <a:pt x="0" y="123969"/>
                    <a:pt x="135640" y="0"/>
                    <a:pt x="301074" y="0"/>
                  </a:cubicBezTo>
                  <a:lnTo>
                    <a:pt x="23545198" y="0"/>
                  </a:lnTo>
                  <a:lnTo>
                    <a:pt x="23545198" y="26262"/>
                  </a:lnTo>
                  <a:lnTo>
                    <a:pt x="23545198" y="0"/>
                  </a:lnTo>
                  <a:cubicBezTo>
                    <a:pt x="23710633" y="0"/>
                    <a:pt x="23846273" y="123969"/>
                    <a:pt x="23846273" y="278680"/>
                  </a:cubicBezTo>
                  <a:lnTo>
                    <a:pt x="23818701" y="278680"/>
                  </a:lnTo>
                  <a:lnTo>
                    <a:pt x="23846273" y="278680"/>
                  </a:lnTo>
                  <a:lnTo>
                    <a:pt x="23846273" y="1288102"/>
                  </a:lnTo>
                  <a:lnTo>
                    <a:pt x="23818701" y="1288102"/>
                  </a:lnTo>
                  <a:lnTo>
                    <a:pt x="23846273" y="1288102"/>
                  </a:lnTo>
                  <a:cubicBezTo>
                    <a:pt x="23846273" y="1442814"/>
                    <a:pt x="23710633" y="1566784"/>
                    <a:pt x="23545198" y="1566784"/>
                  </a:cubicBezTo>
                  <a:lnTo>
                    <a:pt x="23545198" y="1540520"/>
                  </a:lnTo>
                  <a:lnTo>
                    <a:pt x="23545198" y="1566784"/>
                  </a:lnTo>
                  <a:lnTo>
                    <a:pt x="301074" y="1566784"/>
                  </a:lnTo>
                  <a:lnTo>
                    <a:pt x="301074" y="1540520"/>
                  </a:lnTo>
                  <a:lnTo>
                    <a:pt x="301074" y="1566784"/>
                  </a:lnTo>
                  <a:cubicBezTo>
                    <a:pt x="135640" y="1566658"/>
                    <a:pt x="0" y="1442690"/>
                    <a:pt x="0" y="1287978"/>
                  </a:cubicBezTo>
                  <a:lnTo>
                    <a:pt x="0" y="278680"/>
                  </a:lnTo>
                  <a:lnTo>
                    <a:pt x="27572" y="278680"/>
                  </a:lnTo>
                  <a:lnTo>
                    <a:pt x="0" y="278680"/>
                  </a:lnTo>
                  <a:moveTo>
                    <a:pt x="55275" y="278680"/>
                  </a:moveTo>
                  <a:lnTo>
                    <a:pt x="55275" y="1288102"/>
                  </a:lnTo>
                  <a:lnTo>
                    <a:pt x="27572" y="1288102"/>
                  </a:lnTo>
                  <a:lnTo>
                    <a:pt x="55275" y="1288102"/>
                  </a:lnTo>
                  <a:cubicBezTo>
                    <a:pt x="55275" y="1412195"/>
                    <a:pt x="164519" y="1514133"/>
                    <a:pt x="301205" y="1514133"/>
                  </a:cubicBezTo>
                  <a:lnTo>
                    <a:pt x="23545198" y="1514133"/>
                  </a:lnTo>
                  <a:cubicBezTo>
                    <a:pt x="23681883" y="1514133"/>
                    <a:pt x="23791128" y="1412195"/>
                    <a:pt x="23791128" y="1288102"/>
                  </a:cubicBezTo>
                  <a:lnTo>
                    <a:pt x="23791128" y="278680"/>
                  </a:lnTo>
                  <a:cubicBezTo>
                    <a:pt x="23791128" y="154587"/>
                    <a:pt x="23681883" y="52649"/>
                    <a:pt x="23545198" y="52649"/>
                  </a:cubicBezTo>
                  <a:lnTo>
                    <a:pt x="301074" y="52649"/>
                  </a:lnTo>
                  <a:lnTo>
                    <a:pt x="301074" y="26262"/>
                  </a:lnTo>
                  <a:lnTo>
                    <a:pt x="301074" y="52649"/>
                  </a:lnTo>
                  <a:cubicBezTo>
                    <a:pt x="164389" y="52649"/>
                    <a:pt x="55145" y="154587"/>
                    <a:pt x="55145" y="278680"/>
                  </a:cubicBezTo>
                  <a:close/>
                </a:path>
              </a:pathLst>
            </a:custGeom>
            <a:solidFill>
              <a:srgbClr val="FFFF00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76200"/>
              <a:ext cx="23846305" cy="1642899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just">
                <a:lnSpc>
                  <a:spcPts val="3933"/>
                </a:lnSpc>
              </a:pPr>
              <a:r>
                <a:rPr lang="en-US" sz="3277">
                  <a:solidFill>
                    <a:srgbClr val="16165C"/>
                  </a:solidFill>
                  <a:latin typeface="Arial Bold"/>
                </a:rPr>
                <a:t>Durante os estudos, tenha  em mente esse objetivo, pois isso intensifica as reflexões. Se desejar, registre-o  em seu caderno.</a:t>
              </a: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1040914">
            <a:off x="-13520" y="7711689"/>
            <a:ext cx="784457" cy="804069"/>
          </a:xfrm>
          <a:custGeom>
            <a:avLst/>
            <a:gdLst/>
            <a:ahLst/>
            <a:cxnLst/>
            <a:rect r="r" b="b" t="t" l="l"/>
            <a:pathLst>
              <a:path h="804069" w="784457">
                <a:moveTo>
                  <a:pt x="0" y="0"/>
                </a:moveTo>
                <a:lnTo>
                  <a:pt x="784457" y="0"/>
                </a:lnTo>
                <a:lnTo>
                  <a:pt x="784457" y="804069"/>
                </a:lnTo>
                <a:lnTo>
                  <a:pt x="0" y="8040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15558" y="658012"/>
            <a:ext cx="6631037" cy="2631354"/>
          </a:xfrm>
          <a:custGeom>
            <a:avLst/>
            <a:gdLst/>
            <a:ahLst/>
            <a:cxnLst/>
            <a:rect r="r" b="b" t="t" l="l"/>
            <a:pathLst>
              <a:path h="2631354" w="6631037">
                <a:moveTo>
                  <a:pt x="0" y="0"/>
                </a:moveTo>
                <a:lnTo>
                  <a:pt x="6631038" y="0"/>
                </a:lnTo>
                <a:lnTo>
                  <a:pt x="6631038" y="2631354"/>
                </a:lnTo>
                <a:lnTo>
                  <a:pt x="0" y="26313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7975" t="-215713" r="-311860" b="-420796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78708" y="3289366"/>
            <a:ext cx="4171267" cy="3943425"/>
          </a:xfrm>
          <a:custGeom>
            <a:avLst/>
            <a:gdLst/>
            <a:ahLst/>
            <a:cxnLst/>
            <a:rect r="r" b="b" t="t" l="l"/>
            <a:pathLst>
              <a:path h="3943425" w="4171267">
                <a:moveTo>
                  <a:pt x="0" y="0"/>
                </a:moveTo>
                <a:lnTo>
                  <a:pt x="4171267" y="0"/>
                </a:lnTo>
                <a:lnTo>
                  <a:pt x="4171267" y="3943425"/>
                </a:lnTo>
                <a:lnTo>
                  <a:pt x="0" y="39434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1423" y="7097403"/>
            <a:ext cx="1585837" cy="699823"/>
          </a:xfrm>
          <a:custGeom>
            <a:avLst/>
            <a:gdLst/>
            <a:ahLst/>
            <a:cxnLst/>
            <a:rect r="r" b="b" t="t" l="l"/>
            <a:pathLst>
              <a:path h="699823" w="1585837">
                <a:moveTo>
                  <a:pt x="0" y="0"/>
                </a:moveTo>
                <a:lnTo>
                  <a:pt x="1585837" y="0"/>
                </a:lnTo>
                <a:lnTo>
                  <a:pt x="1585837" y="699823"/>
                </a:lnTo>
                <a:lnTo>
                  <a:pt x="0" y="6998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6515480" y="1698212"/>
            <a:ext cx="11407780" cy="4943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664"/>
              </a:lnSpc>
            </a:pPr>
            <a:r>
              <a:rPr lang="en-US" sz="5635">
                <a:solidFill>
                  <a:srgbClr val="002060"/>
                </a:solidFill>
                <a:latin typeface="Arial"/>
              </a:rPr>
              <a:t>Refletir sobre a importância dos contextos lúdicos nas práticas educativas, por meio de situações problemas para promoção das aprendizagens.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515480" y="619912"/>
            <a:ext cx="10423395" cy="7794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69"/>
              </a:lnSpc>
            </a:pPr>
            <a:r>
              <a:rPr lang="en-US" sz="4879">
                <a:solidFill>
                  <a:srgbClr val="002060"/>
                </a:solidFill>
                <a:latin typeface="Arial Bold"/>
              </a:rPr>
              <a:t>OBJETIVO DE APRENDIZAGEM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244545" y="741577"/>
            <a:ext cx="8531312" cy="574246"/>
            <a:chOff x="0" y="0"/>
            <a:chExt cx="2824887" cy="19014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824887" cy="190144"/>
            </a:xfrm>
            <a:custGeom>
              <a:avLst/>
              <a:gdLst/>
              <a:ahLst/>
              <a:cxnLst/>
              <a:rect r="r" b="b" t="t" l="l"/>
              <a:pathLst>
                <a:path h="190144" w="2824887">
                  <a:moveTo>
                    <a:pt x="0" y="0"/>
                  </a:moveTo>
                  <a:lnTo>
                    <a:pt x="2824887" y="0"/>
                  </a:lnTo>
                  <a:lnTo>
                    <a:pt x="2824887" y="190144"/>
                  </a:lnTo>
                  <a:lnTo>
                    <a:pt x="0" y="190144"/>
                  </a:lnTo>
                  <a:close/>
                </a:path>
              </a:pathLst>
            </a:custGeom>
            <a:solidFill>
              <a:srgbClr val="E3F6C3"/>
            </a:solidFill>
          </p:spPr>
        </p:sp>
      </p:grpSp>
      <p:pic>
        <p:nvPicPr>
          <p:cNvPr name="Picture 5" id="5"/>
          <p:cNvPicPr>
            <a:picLocks noChangeAspect="true"/>
          </p:cNvPicPr>
          <p:nvPr>
            <a:videoFile r:link="rId4"/>
          </p:nvPr>
        </p:nvPicPr>
        <p:blipFill>
          <a:blip r:embed="rId3"/>
          <a:stretch>
            <a:fillRect/>
          </a:stretch>
        </p:blipFill>
        <p:spPr>
          <a:xfrm rot="0">
            <a:off x="1528685" y="2259330"/>
            <a:ext cx="6334784" cy="3189646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>
            <a:videoFile r:link="rId5"/>
          </p:nvPr>
        </p:nvPicPr>
        <p:blipFill>
          <a:blip r:embed="rId3"/>
          <a:stretch>
            <a:fillRect/>
          </a:stretch>
        </p:blipFill>
        <p:spPr>
          <a:xfrm rot="0">
            <a:off x="9554933" y="2155706"/>
            <a:ext cx="6168077" cy="3469543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>
            <a:videoFile r:link="rId6"/>
          </p:nvPr>
        </p:nvPicPr>
        <p:blipFill>
          <a:blip r:embed="rId3"/>
          <a:stretch>
            <a:fillRect/>
          </a:stretch>
        </p:blipFill>
        <p:spPr>
          <a:xfrm rot="0">
            <a:off x="9554933" y="5780003"/>
            <a:ext cx="6183640" cy="3478297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>
            <a:videoFile r:link="rId7"/>
          </p:nvPr>
        </p:nvPicPr>
        <p:blipFill>
          <a:blip r:embed="rId3"/>
          <a:stretch>
            <a:fillRect/>
          </a:stretch>
        </p:blipFill>
        <p:spPr>
          <a:xfrm rot="0">
            <a:off x="1528685" y="5780003"/>
            <a:ext cx="6334784" cy="3563316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4758690" y="688658"/>
            <a:ext cx="7503021" cy="613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16165C"/>
                </a:solidFill>
                <a:latin typeface="Open Sans Bold"/>
              </a:rPr>
              <a:t>EXPERIÊNCIAS COM LINGUAGENS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286507" y="1258673"/>
            <a:ext cx="12703424" cy="5213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>
                <a:solidFill>
                  <a:srgbClr val="16165C"/>
                </a:solidFill>
                <a:latin typeface="Open Sans Bold"/>
              </a:rPr>
              <a:t>(Explorando tempo, ritmos e espaço)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55388"/>
            <a:ext cx="18288000" cy="10231612"/>
          </a:xfrm>
          <a:custGeom>
            <a:avLst/>
            <a:gdLst/>
            <a:ahLst/>
            <a:cxnLst/>
            <a:rect r="r" b="b" t="t" l="l"/>
            <a:pathLst>
              <a:path h="10231612" w="18288000">
                <a:moveTo>
                  <a:pt x="0" y="0"/>
                </a:moveTo>
                <a:lnTo>
                  <a:pt x="18288000" y="0"/>
                </a:lnTo>
                <a:lnTo>
                  <a:pt x="18288000" y="10231612"/>
                </a:lnTo>
                <a:lnTo>
                  <a:pt x="0" y="102316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2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387357" y="6918845"/>
            <a:ext cx="11793225" cy="1493366"/>
          </a:xfrm>
          <a:custGeom>
            <a:avLst/>
            <a:gdLst/>
            <a:ahLst/>
            <a:cxnLst/>
            <a:rect r="r" b="b" t="t" l="l"/>
            <a:pathLst>
              <a:path h="1493366" w="11793225">
                <a:moveTo>
                  <a:pt x="0" y="0"/>
                </a:moveTo>
                <a:lnTo>
                  <a:pt x="11793224" y="0"/>
                </a:lnTo>
                <a:lnTo>
                  <a:pt x="11793224" y="1493365"/>
                </a:lnTo>
                <a:lnTo>
                  <a:pt x="0" y="14933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5609" t="-697401" r="-31701" b="-167446"/>
            </a:stretch>
          </a:blipFill>
        </p:spPr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2430254" y="4588514"/>
            <a:ext cx="1726459" cy="1165360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461933" y="1057275"/>
            <a:ext cx="5835330" cy="3981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806"/>
              </a:lnSpc>
            </a:pPr>
            <a:r>
              <a:rPr lang="en-US" sz="3171">
                <a:solidFill>
                  <a:srgbClr val="002060"/>
                </a:solidFill>
                <a:latin typeface="Arial"/>
              </a:rPr>
              <a:t>Você já conhece os livros da nossa Política de Ensino e sabe que todas as formações em rede são integradas a ela!</a:t>
            </a:r>
          </a:p>
          <a:p>
            <a:pPr algn="ctr">
              <a:lnSpc>
                <a:spcPts val="1776"/>
              </a:lnSpc>
            </a:pPr>
          </a:p>
          <a:p>
            <a:pPr algn="ctr">
              <a:lnSpc>
                <a:spcPts val="1776"/>
              </a:lnSpc>
            </a:pPr>
          </a:p>
          <a:p>
            <a:pPr algn="ctr">
              <a:lnSpc>
                <a:spcPts val="3806"/>
              </a:lnSpc>
            </a:pPr>
            <a:r>
              <a:rPr lang="en-US" sz="3171">
                <a:solidFill>
                  <a:srgbClr val="002060"/>
                </a:solidFill>
                <a:latin typeface="Arial"/>
              </a:rPr>
              <a:t>Deixamos o link para consulta:</a:t>
            </a:r>
          </a:p>
          <a:p>
            <a:pPr algn="ctr">
              <a:lnSpc>
                <a:spcPts val="1776"/>
              </a:lnSpc>
            </a:pPr>
          </a:p>
          <a:p>
            <a:pPr algn="ctr">
              <a:lnSpc>
                <a:spcPts val="1776"/>
              </a:lnSpc>
            </a:pPr>
          </a:p>
          <a:p>
            <a:pPr algn="ctr">
              <a:lnSpc>
                <a:spcPts val="1776"/>
              </a:lnSpc>
            </a:pPr>
          </a:p>
          <a:p>
            <a:pPr algn="ctr">
              <a:lnSpc>
                <a:spcPts val="1776"/>
              </a:lnSpc>
            </a:pPr>
          </a:p>
          <a:p>
            <a:pPr algn="l">
              <a:lnSpc>
                <a:spcPts val="1776"/>
              </a:lnSpc>
            </a:pPr>
          </a:p>
        </p:txBody>
      </p:sp>
      <p:grpSp>
        <p:nvGrpSpPr>
          <p:cNvPr name="Group 7" id="7"/>
          <p:cNvGrpSpPr/>
          <p:nvPr/>
        </p:nvGrpSpPr>
        <p:grpSpPr>
          <a:xfrm rot="0">
            <a:off x="2048131" y="5921506"/>
            <a:ext cx="2490704" cy="2490704"/>
            <a:chOff x="0" y="0"/>
            <a:chExt cx="3320939" cy="332093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320939" cy="3320939"/>
            </a:xfrm>
            <a:custGeom>
              <a:avLst/>
              <a:gdLst/>
              <a:ahLst/>
              <a:cxnLst/>
              <a:rect r="r" b="b" t="t" l="l"/>
              <a:pathLst>
                <a:path h="3320939" w="3320939">
                  <a:moveTo>
                    <a:pt x="0" y="0"/>
                  </a:moveTo>
                  <a:lnTo>
                    <a:pt x="3320939" y="0"/>
                  </a:lnTo>
                  <a:lnTo>
                    <a:pt x="3320939" y="3320939"/>
                  </a:lnTo>
                  <a:lnTo>
                    <a:pt x="0" y="33209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4498424" y="2096946"/>
            <a:ext cx="2915256" cy="4224603"/>
          </a:xfrm>
          <a:custGeom>
            <a:avLst/>
            <a:gdLst/>
            <a:ahLst/>
            <a:cxnLst/>
            <a:rect r="r" b="b" t="t" l="l"/>
            <a:pathLst>
              <a:path h="4224603" w="2915256">
                <a:moveTo>
                  <a:pt x="0" y="0"/>
                </a:moveTo>
                <a:lnTo>
                  <a:pt x="2915256" y="0"/>
                </a:lnTo>
                <a:lnTo>
                  <a:pt x="2915256" y="4224603"/>
                </a:lnTo>
                <a:lnTo>
                  <a:pt x="0" y="42246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234552" y="2026628"/>
            <a:ext cx="2910159" cy="4365238"/>
          </a:xfrm>
          <a:custGeom>
            <a:avLst/>
            <a:gdLst/>
            <a:ahLst/>
            <a:cxnLst/>
            <a:rect r="r" b="b" t="t" l="l"/>
            <a:pathLst>
              <a:path h="4365238" w="2910159">
                <a:moveTo>
                  <a:pt x="0" y="0"/>
                </a:moveTo>
                <a:lnTo>
                  <a:pt x="2910159" y="0"/>
                </a:lnTo>
                <a:lnTo>
                  <a:pt x="2910159" y="4365239"/>
                </a:lnTo>
                <a:lnTo>
                  <a:pt x="0" y="43652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807986" y="2089008"/>
            <a:ext cx="3046213" cy="4302859"/>
          </a:xfrm>
          <a:custGeom>
            <a:avLst/>
            <a:gdLst/>
            <a:ahLst/>
            <a:cxnLst/>
            <a:rect r="r" b="b" t="t" l="l"/>
            <a:pathLst>
              <a:path h="4302859" w="3046213">
                <a:moveTo>
                  <a:pt x="0" y="0"/>
                </a:moveTo>
                <a:lnTo>
                  <a:pt x="3046213" y="0"/>
                </a:lnTo>
                <a:lnTo>
                  <a:pt x="3046213" y="4302859"/>
                </a:lnTo>
                <a:lnTo>
                  <a:pt x="0" y="430285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348557" y="578261"/>
            <a:ext cx="15590886" cy="7842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67"/>
              </a:lnSpc>
            </a:pPr>
            <a:r>
              <a:rPr lang="en-US" sz="4229">
                <a:solidFill>
                  <a:srgbClr val="203864"/>
                </a:solidFill>
                <a:latin typeface="Arial Bold"/>
              </a:rPr>
              <a:t>POLÍTICA DE ENSINO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48557" y="4104472"/>
            <a:ext cx="3889854" cy="466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5"/>
              </a:lnSpc>
            </a:pPr>
            <a:r>
              <a:rPr lang="en-US" sz="2775">
                <a:solidFill>
                  <a:srgbClr val="002060"/>
                </a:solidFill>
                <a:latin typeface="Open Sans Extra Bold"/>
              </a:rPr>
              <a:t>ACESSE AQUI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20141"/>
            <a:ext cx="18288000" cy="10231612"/>
          </a:xfrm>
          <a:custGeom>
            <a:avLst/>
            <a:gdLst/>
            <a:ahLst/>
            <a:cxnLst/>
            <a:rect r="r" b="b" t="t" l="l"/>
            <a:pathLst>
              <a:path h="10231612" w="18288000">
                <a:moveTo>
                  <a:pt x="0" y="0"/>
                </a:moveTo>
                <a:lnTo>
                  <a:pt x="18288000" y="0"/>
                </a:lnTo>
                <a:lnTo>
                  <a:pt x="18288000" y="10231612"/>
                </a:lnTo>
                <a:lnTo>
                  <a:pt x="0" y="102316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2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60229" y="1670115"/>
            <a:ext cx="17073833" cy="6676228"/>
          </a:xfrm>
          <a:custGeom>
            <a:avLst/>
            <a:gdLst/>
            <a:ahLst/>
            <a:cxnLst/>
            <a:rect r="r" b="b" t="t" l="l"/>
            <a:pathLst>
              <a:path h="6676228" w="17073833">
                <a:moveTo>
                  <a:pt x="0" y="0"/>
                </a:moveTo>
                <a:lnTo>
                  <a:pt x="17073833" y="0"/>
                </a:lnTo>
                <a:lnTo>
                  <a:pt x="17073833" y="6676228"/>
                </a:lnTo>
                <a:lnTo>
                  <a:pt x="0" y="6676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4658" r="-3595" b="-2414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455194" y="494233"/>
            <a:ext cx="17575850" cy="979374"/>
            <a:chOff x="0" y="0"/>
            <a:chExt cx="23434467" cy="130583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6731" y="6731"/>
              <a:ext cx="23420958" cy="1292352"/>
            </a:xfrm>
            <a:custGeom>
              <a:avLst/>
              <a:gdLst/>
              <a:ahLst/>
              <a:cxnLst/>
              <a:rect r="r" b="b" t="t" l="l"/>
              <a:pathLst>
                <a:path h="1292352" w="23420958">
                  <a:moveTo>
                    <a:pt x="0" y="0"/>
                  </a:moveTo>
                  <a:lnTo>
                    <a:pt x="23420958" y="0"/>
                  </a:lnTo>
                  <a:lnTo>
                    <a:pt x="23420958" y="1292352"/>
                  </a:lnTo>
                  <a:lnTo>
                    <a:pt x="0" y="129235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3434421" cy="1305814"/>
            </a:xfrm>
            <a:custGeom>
              <a:avLst/>
              <a:gdLst/>
              <a:ahLst/>
              <a:cxnLst/>
              <a:rect r="r" b="b" t="t" l="l"/>
              <a:pathLst>
                <a:path h="1305814" w="23434421">
                  <a:moveTo>
                    <a:pt x="6731" y="0"/>
                  </a:moveTo>
                  <a:lnTo>
                    <a:pt x="23427689" y="0"/>
                  </a:lnTo>
                  <a:cubicBezTo>
                    <a:pt x="23431373" y="0"/>
                    <a:pt x="23434421" y="3048"/>
                    <a:pt x="23434421" y="6731"/>
                  </a:cubicBezTo>
                  <a:lnTo>
                    <a:pt x="23434421" y="1299083"/>
                  </a:lnTo>
                  <a:cubicBezTo>
                    <a:pt x="23434421" y="1302766"/>
                    <a:pt x="23431373" y="1305814"/>
                    <a:pt x="23427689" y="1305814"/>
                  </a:cubicBezTo>
                  <a:lnTo>
                    <a:pt x="6731" y="1305814"/>
                  </a:lnTo>
                  <a:cubicBezTo>
                    <a:pt x="3048" y="1305814"/>
                    <a:pt x="0" y="1302766"/>
                    <a:pt x="0" y="1299083"/>
                  </a:cubicBezTo>
                  <a:lnTo>
                    <a:pt x="0" y="6731"/>
                  </a:lnTo>
                  <a:cubicBezTo>
                    <a:pt x="0" y="3048"/>
                    <a:pt x="3048" y="0"/>
                    <a:pt x="6731" y="0"/>
                  </a:cubicBezTo>
                  <a:moveTo>
                    <a:pt x="6731" y="13462"/>
                  </a:moveTo>
                  <a:lnTo>
                    <a:pt x="6731" y="6731"/>
                  </a:lnTo>
                  <a:lnTo>
                    <a:pt x="13462" y="6731"/>
                  </a:lnTo>
                  <a:lnTo>
                    <a:pt x="13462" y="1299083"/>
                  </a:lnTo>
                  <a:lnTo>
                    <a:pt x="6731" y="1299083"/>
                  </a:lnTo>
                  <a:lnTo>
                    <a:pt x="6731" y="1292352"/>
                  </a:lnTo>
                  <a:lnTo>
                    <a:pt x="23427689" y="1292352"/>
                  </a:lnTo>
                  <a:lnTo>
                    <a:pt x="23427689" y="1299083"/>
                  </a:lnTo>
                  <a:lnTo>
                    <a:pt x="23420958" y="1299083"/>
                  </a:lnTo>
                  <a:lnTo>
                    <a:pt x="23420958" y="6731"/>
                  </a:lnTo>
                  <a:lnTo>
                    <a:pt x="23427689" y="6731"/>
                  </a:lnTo>
                  <a:lnTo>
                    <a:pt x="23427689" y="13462"/>
                  </a:lnTo>
                  <a:lnTo>
                    <a:pt x="6731" y="13462"/>
                  </a:lnTo>
                  <a:close/>
                </a:path>
              </a:pathLst>
            </a:custGeom>
            <a:solidFill>
              <a:srgbClr val="44546A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9525"/>
              <a:ext cx="23434467" cy="13153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98"/>
                </a:lnSpc>
              </a:pPr>
            </a:p>
            <a:p>
              <a:pPr algn="ctr">
                <a:lnSpc>
                  <a:spcPts val="1598"/>
                </a:lnSpc>
              </a:pPr>
            </a:p>
            <a:p>
              <a:pPr algn="ctr">
                <a:lnSpc>
                  <a:spcPts val="1598"/>
                </a:lnSpc>
              </a:pPr>
            </a:p>
            <a:p>
              <a:pPr algn="ctr">
                <a:lnSpc>
                  <a:spcPts val="4567"/>
                </a:lnSpc>
              </a:pPr>
              <a:r>
                <a:rPr lang="en-US" sz="4229" spc="-168">
                  <a:solidFill>
                    <a:srgbClr val="16165C"/>
                  </a:solidFill>
                  <a:latin typeface="Open Sans Bold"/>
                </a:rPr>
                <a:t>EIXOS E PRINCÍPIOS DA POLÍTICA DE ENSINO DO RECIFE</a:t>
              </a:r>
            </a:p>
            <a:p>
              <a:pPr algn="ctr">
                <a:lnSpc>
                  <a:spcPts val="1598"/>
                </a:lnSpc>
              </a:pPr>
            </a:p>
            <a:p>
              <a:pPr algn="ctr">
                <a:lnSpc>
                  <a:spcPts val="1598"/>
                </a:lnSpc>
              </a:pPr>
            </a:p>
            <a:p>
              <a:pPr algn="ctr">
                <a:lnSpc>
                  <a:spcPts val="1776"/>
                </a:lnSpc>
              </a:pPr>
            </a:p>
          </p:txBody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83575" y="55388"/>
            <a:ext cx="18671575" cy="10231612"/>
          </a:xfrm>
          <a:custGeom>
            <a:avLst/>
            <a:gdLst/>
            <a:ahLst/>
            <a:cxnLst/>
            <a:rect r="r" b="b" t="t" l="l"/>
            <a:pathLst>
              <a:path h="10231612" w="18671575">
                <a:moveTo>
                  <a:pt x="0" y="0"/>
                </a:moveTo>
                <a:lnTo>
                  <a:pt x="18671575" y="0"/>
                </a:lnTo>
                <a:lnTo>
                  <a:pt x="18671575" y="10231612"/>
                </a:lnTo>
                <a:lnTo>
                  <a:pt x="0" y="102316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048" r="0" b="-107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075511" y="1390650"/>
            <a:ext cx="6861109" cy="5495832"/>
          </a:xfrm>
          <a:custGeom>
            <a:avLst/>
            <a:gdLst/>
            <a:ahLst/>
            <a:cxnLst/>
            <a:rect r="r" b="b" t="t" l="l"/>
            <a:pathLst>
              <a:path h="5495832" w="6861109">
                <a:moveTo>
                  <a:pt x="0" y="0"/>
                </a:moveTo>
                <a:lnTo>
                  <a:pt x="6861108" y="0"/>
                </a:lnTo>
                <a:lnTo>
                  <a:pt x="6861108" y="5495832"/>
                </a:lnTo>
                <a:lnTo>
                  <a:pt x="0" y="54958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1166" t="-26532" r="0" b="-35562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131700" y="382018"/>
            <a:ext cx="17156300" cy="650855"/>
            <a:chOff x="0" y="0"/>
            <a:chExt cx="22875066" cy="86780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2875112" cy="867791"/>
            </a:xfrm>
            <a:custGeom>
              <a:avLst/>
              <a:gdLst/>
              <a:ahLst/>
              <a:cxnLst/>
              <a:rect r="r" b="b" t="t" l="l"/>
              <a:pathLst>
                <a:path h="867791" w="22875112">
                  <a:moveTo>
                    <a:pt x="0" y="0"/>
                  </a:moveTo>
                  <a:lnTo>
                    <a:pt x="22875112" y="0"/>
                  </a:lnTo>
                  <a:lnTo>
                    <a:pt x="22875112" y="867791"/>
                  </a:lnTo>
                  <a:lnTo>
                    <a:pt x="0" y="86779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242535" y="438365"/>
            <a:ext cx="17694084" cy="5095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53"/>
              </a:lnSpc>
            </a:pPr>
            <a:r>
              <a:rPr lang="en-US" sz="3383">
                <a:solidFill>
                  <a:srgbClr val="203864"/>
                </a:solidFill>
                <a:latin typeface="Arial Bold"/>
              </a:rPr>
              <a:t>RELAÇÃO SISTÊMICA COM A POLÍTICA DA RMER E OS CAMPOS DE EXPERIÊNCIAS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242535" y="1009650"/>
            <a:ext cx="10460109" cy="7524417"/>
            <a:chOff x="0" y="0"/>
            <a:chExt cx="14652585" cy="1054024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475881" y="19327"/>
              <a:ext cx="14157185" cy="10501579"/>
            </a:xfrm>
            <a:custGeom>
              <a:avLst/>
              <a:gdLst/>
              <a:ahLst/>
              <a:cxnLst/>
              <a:rect r="r" b="b" t="t" l="l"/>
              <a:pathLst>
                <a:path h="10501579" w="14157185">
                  <a:moveTo>
                    <a:pt x="0" y="10501578"/>
                  </a:moveTo>
                  <a:cubicBezTo>
                    <a:pt x="252123" y="10501578"/>
                    <a:pt x="456466" y="10298307"/>
                    <a:pt x="456466" y="10047610"/>
                  </a:cubicBezTo>
                  <a:lnTo>
                    <a:pt x="0" y="10047610"/>
                  </a:lnTo>
                  <a:cubicBezTo>
                    <a:pt x="126131" y="10047610"/>
                    <a:pt x="228302" y="9946044"/>
                    <a:pt x="228302" y="9820627"/>
                  </a:cubicBezTo>
                  <a:cubicBezTo>
                    <a:pt x="228302" y="9695209"/>
                    <a:pt x="126131" y="9593642"/>
                    <a:pt x="0" y="9593642"/>
                  </a:cubicBezTo>
                  <a:lnTo>
                    <a:pt x="456604" y="9593642"/>
                  </a:lnTo>
                  <a:lnTo>
                    <a:pt x="456604" y="453968"/>
                  </a:lnTo>
                  <a:cubicBezTo>
                    <a:pt x="456604" y="203271"/>
                    <a:pt x="660946" y="0"/>
                    <a:pt x="913069" y="0"/>
                  </a:cubicBezTo>
                  <a:lnTo>
                    <a:pt x="13700722" y="0"/>
                  </a:lnTo>
                  <a:cubicBezTo>
                    <a:pt x="13952844" y="0"/>
                    <a:pt x="14157186" y="203271"/>
                    <a:pt x="14157186" y="453968"/>
                  </a:cubicBezTo>
                  <a:cubicBezTo>
                    <a:pt x="14157186" y="704665"/>
                    <a:pt x="13952844" y="907936"/>
                    <a:pt x="13700722" y="907936"/>
                  </a:cubicBezTo>
                  <a:lnTo>
                    <a:pt x="13244255" y="907936"/>
                  </a:lnTo>
                  <a:lnTo>
                    <a:pt x="13244255" y="10047610"/>
                  </a:lnTo>
                  <a:cubicBezTo>
                    <a:pt x="13244255" y="10298307"/>
                    <a:pt x="13039913" y="10501578"/>
                    <a:pt x="12787790" y="10501578"/>
                  </a:cubicBezTo>
                  <a:close/>
                  <a:moveTo>
                    <a:pt x="1369673" y="453968"/>
                  </a:moveTo>
                  <a:cubicBezTo>
                    <a:pt x="1369673" y="704665"/>
                    <a:pt x="1165330" y="907936"/>
                    <a:pt x="913207" y="907936"/>
                  </a:cubicBezTo>
                  <a:cubicBezTo>
                    <a:pt x="787077" y="907936"/>
                    <a:pt x="684905" y="806369"/>
                    <a:pt x="684905" y="680952"/>
                  </a:cubicBezTo>
                  <a:cubicBezTo>
                    <a:pt x="684905" y="555535"/>
                    <a:pt x="787077" y="453968"/>
                    <a:pt x="913207" y="453968"/>
                  </a:cubicBezTo>
                  <a:close/>
                </a:path>
              </a:pathLst>
            </a:custGeom>
            <a:solidFill>
              <a:srgbClr val="DDEAF6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9415" y="473295"/>
              <a:ext cx="1826139" cy="10047610"/>
            </a:xfrm>
            <a:custGeom>
              <a:avLst/>
              <a:gdLst/>
              <a:ahLst/>
              <a:cxnLst/>
              <a:rect r="r" b="b" t="t" l="l"/>
              <a:pathLst>
                <a:path h="10047610" w="1826139">
                  <a:moveTo>
                    <a:pt x="1826139" y="0"/>
                  </a:moveTo>
                  <a:cubicBezTo>
                    <a:pt x="1826139" y="250697"/>
                    <a:pt x="1621796" y="453968"/>
                    <a:pt x="1369673" y="453968"/>
                  </a:cubicBezTo>
                  <a:cubicBezTo>
                    <a:pt x="1243543" y="453968"/>
                    <a:pt x="1141371" y="352401"/>
                    <a:pt x="1141371" y="226984"/>
                  </a:cubicBezTo>
                  <a:cubicBezTo>
                    <a:pt x="1141371" y="101567"/>
                    <a:pt x="1243543" y="0"/>
                    <a:pt x="1369673" y="0"/>
                  </a:cubicBezTo>
                  <a:close/>
                  <a:moveTo>
                    <a:pt x="913070" y="9593642"/>
                  </a:moveTo>
                  <a:cubicBezTo>
                    <a:pt x="913070" y="9844339"/>
                    <a:pt x="708727" y="10047610"/>
                    <a:pt x="456604" y="10047610"/>
                  </a:cubicBezTo>
                  <a:cubicBezTo>
                    <a:pt x="204480" y="10047610"/>
                    <a:pt x="0" y="9844339"/>
                    <a:pt x="0" y="9593642"/>
                  </a:cubicBezTo>
                  <a:cubicBezTo>
                    <a:pt x="0" y="9342946"/>
                    <a:pt x="204343" y="9139674"/>
                    <a:pt x="456466" y="9139674"/>
                  </a:cubicBezTo>
                  <a:cubicBezTo>
                    <a:pt x="582597" y="9139674"/>
                    <a:pt x="684768" y="9241241"/>
                    <a:pt x="684768" y="9366659"/>
                  </a:cubicBezTo>
                  <a:cubicBezTo>
                    <a:pt x="684768" y="9492076"/>
                    <a:pt x="582597" y="9593642"/>
                    <a:pt x="456466" y="9593642"/>
                  </a:cubicBezTo>
                  <a:close/>
                </a:path>
              </a:pathLst>
            </a:custGeom>
            <a:solidFill>
              <a:srgbClr val="B0BBC4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9415" y="19327"/>
              <a:ext cx="14613651" cy="10501579"/>
            </a:xfrm>
            <a:custGeom>
              <a:avLst/>
              <a:gdLst/>
              <a:ahLst/>
              <a:cxnLst/>
              <a:rect r="r" b="b" t="t" l="l"/>
              <a:pathLst>
                <a:path h="10501579" w="14613651">
                  <a:moveTo>
                    <a:pt x="913070" y="9593642"/>
                  </a:moveTo>
                  <a:lnTo>
                    <a:pt x="913070" y="453968"/>
                  </a:lnTo>
                  <a:cubicBezTo>
                    <a:pt x="913070" y="203271"/>
                    <a:pt x="1117412" y="0"/>
                    <a:pt x="1369535" y="0"/>
                  </a:cubicBezTo>
                  <a:lnTo>
                    <a:pt x="14157188" y="0"/>
                  </a:lnTo>
                  <a:cubicBezTo>
                    <a:pt x="14409310" y="0"/>
                    <a:pt x="14613652" y="203271"/>
                    <a:pt x="14613652" y="453968"/>
                  </a:cubicBezTo>
                  <a:cubicBezTo>
                    <a:pt x="14613652" y="704665"/>
                    <a:pt x="14409310" y="907936"/>
                    <a:pt x="14157188" y="907936"/>
                  </a:cubicBezTo>
                  <a:lnTo>
                    <a:pt x="13700721" y="907936"/>
                  </a:lnTo>
                  <a:lnTo>
                    <a:pt x="13700721" y="10047610"/>
                  </a:lnTo>
                  <a:cubicBezTo>
                    <a:pt x="13700721" y="10298307"/>
                    <a:pt x="13496379" y="10501578"/>
                    <a:pt x="13244256" y="10501578"/>
                  </a:cubicBezTo>
                  <a:lnTo>
                    <a:pt x="456466" y="10501578"/>
                  </a:lnTo>
                  <a:cubicBezTo>
                    <a:pt x="204343" y="10501578"/>
                    <a:pt x="0" y="10298307"/>
                    <a:pt x="0" y="10047610"/>
                  </a:cubicBezTo>
                  <a:cubicBezTo>
                    <a:pt x="0" y="9796913"/>
                    <a:pt x="204343" y="9593642"/>
                    <a:pt x="456466" y="9593642"/>
                  </a:cubicBezTo>
                  <a:close/>
                  <a:moveTo>
                    <a:pt x="1369535" y="0"/>
                  </a:moveTo>
                  <a:cubicBezTo>
                    <a:pt x="1621659" y="0"/>
                    <a:pt x="1826001" y="203271"/>
                    <a:pt x="1826001" y="453968"/>
                  </a:cubicBezTo>
                  <a:cubicBezTo>
                    <a:pt x="1826001" y="704665"/>
                    <a:pt x="1621659" y="907936"/>
                    <a:pt x="1369535" y="907936"/>
                  </a:cubicBezTo>
                  <a:cubicBezTo>
                    <a:pt x="1243405" y="907936"/>
                    <a:pt x="1141234" y="806369"/>
                    <a:pt x="1141234" y="680952"/>
                  </a:cubicBezTo>
                  <a:cubicBezTo>
                    <a:pt x="1141234" y="555535"/>
                    <a:pt x="1243405" y="453968"/>
                    <a:pt x="1369535" y="453968"/>
                  </a:cubicBezTo>
                  <a:lnTo>
                    <a:pt x="1826001" y="453968"/>
                  </a:lnTo>
                  <a:moveTo>
                    <a:pt x="13700721" y="907936"/>
                  </a:moveTo>
                  <a:lnTo>
                    <a:pt x="1369535" y="907936"/>
                  </a:lnTo>
                  <a:moveTo>
                    <a:pt x="456466" y="9593642"/>
                  </a:moveTo>
                  <a:cubicBezTo>
                    <a:pt x="582597" y="9593642"/>
                    <a:pt x="684768" y="9695209"/>
                    <a:pt x="684768" y="9820627"/>
                  </a:cubicBezTo>
                  <a:cubicBezTo>
                    <a:pt x="684768" y="9946044"/>
                    <a:pt x="582597" y="10047610"/>
                    <a:pt x="456466" y="10047610"/>
                  </a:cubicBezTo>
                  <a:lnTo>
                    <a:pt x="913070" y="10047610"/>
                  </a:lnTo>
                  <a:moveTo>
                    <a:pt x="456466" y="10501578"/>
                  </a:moveTo>
                  <a:cubicBezTo>
                    <a:pt x="708589" y="10501578"/>
                    <a:pt x="912932" y="10298307"/>
                    <a:pt x="912932" y="10047610"/>
                  </a:cubicBezTo>
                  <a:lnTo>
                    <a:pt x="912932" y="9593642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456466" y="0"/>
              <a:ext cx="14196017" cy="10540232"/>
            </a:xfrm>
            <a:custGeom>
              <a:avLst/>
              <a:gdLst/>
              <a:ahLst/>
              <a:cxnLst/>
              <a:rect r="r" b="b" t="t" l="l"/>
              <a:pathLst>
                <a:path h="10540232" w="14196017">
                  <a:moveTo>
                    <a:pt x="19415" y="10501578"/>
                  </a:moveTo>
                  <a:cubicBezTo>
                    <a:pt x="260798" y="10501578"/>
                    <a:pt x="456603" y="10306942"/>
                    <a:pt x="456603" y="10066937"/>
                  </a:cubicBezTo>
                  <a:lnTo>
                    <a:pt x="476019" y="10066937"/>
                  </a:lnTo>
                  <a:lnTo>
                    <a:pt x="476019" y="10086263"/>
                  </a:lnTo>
                  <a:lnTo>
                    <a:pt x="19415" y="10086263"/>
                  </a:lnTo>
                  <a:lnTo>
                    <a:pt x="19415" y="10066937"/>
                  </a:lnTo>
                  <a:lnTo>
                    <a:pt x="19415" y="10047610"/>
                  </a:lnTo>
                  <a:cubicBezTo>
                    <a:pt x="134805" y="10047610"/>
                    <a:pt x="228302" y="9954678"/>
                    <a:pt x="228302" y="9839952"/>
                  </a:cubicBezTo>
                  <a:lnTo>
                    <a:pt x="247717" y="9839952"/>
                  </a:lnTo>
                  <a:lnTo>
                    <a:pt x="228302" y="9839952"/>
                  </a:lnTo>
                  <a:cubicBezTo>
                    <a:pt x="228302" y="9725227"/>
                    <a:pt x="134805" y="9632295"/>
                    <a:pt x="19415" y="9632295"/>
                  </a:cubicBezTo>
                  <a:cubicBezTo>
                    <a:pt x="8675" y="9632295"/>
                    <a:pt x="0" y="9623660"/>
                    <a:pt x="0" y="9612968"/>
                  </a:cubicBezTo>
                  <a:cubicBezTo>
                    <a:pt x="0" y="9602277"/>
                    <a:pt x="8675" y="9593642"/>
                    <a:pt x="19415" y="9593642"/>
                  </a:cubicBezTo>
                  <a:lnTo>
                    <a:pt x="476019" y="9593642"/>
                  </a:lnTo>
                  <a:lnTo>
                    <a:pt x="476019" y="9612968"/>
                  </a:lnTo>
                  <a:lnTo>
                    <a:pt x="456603" y="9612968"/>
                  </a:lnTo>
                  <a:lnTo>
                    <a:pt x="456603" y="473295"/>
                  </a:lnTo>
                  <a:lnTo>
                    <a:pt x="476019" y="473295"/>
                  </a:lnTo>
                  <a:lnTo>
                    <a:pt x="456603" y="473295"/>
                  </a:lnTo>
                  <a:cubicBezTo>
                    <a:pt x="456603" y="211907"/>
                    <a:pt x="669758" y="0"/>
                    <a:pt x="932484" y="0"/>
                  </a:cubicBezTo>
                  <a:lnTo>
                    <a:pt x="13720137" y="0"/>
                  </a:lnTo>
                  <a:lnTo>
                    <a:pt x="13720137" y="19327"/>
                  </a:lnTo>
                  <a:lnTo>
                    <a:pt x="13720137" y="0"/>
                  </a:lnTo>
                  <a:cubicBezTo>
                    <a:pt x="13983000" y="0"/>
                    <a:pt x="14196016" y="211907"/>
                    <a:pt x="14196016" y="473295"/>
                  </a:cubicBezTo>
                  <a:lnTo>
                    <a:pt x="14176601" y="473295"/>
                  </a:lnTo>
                  <a:lnTo>
                    <a:pt x="14196016" y="473295"/>
                  </a:lnTo>
                  <a:cubicBezTo>
                    <a:pt x="14196016" y="734683"/>
                    <a:pt x="13982862" y="946590"/>
                    <a:pt x="13720137" y="946590"/>
                  </a:cubicBezTo>
                  <a:lnTo>
                    <a:pt x="13263670" y="946590"/>
                  </a:lnTo>
                  <a:lnTo>
                    <a:pt x="13263670" y="927263"/>
                  </a:lnTo>
                  <a:lnTo>
                    <a:pt x="13283086" y="927263"/>
                  </a:lnTo>
                  <a:lnTo>
                    <a:pt x="13283086" y="10066937"/>
                  </a:lnTo>
                  <a:lnTo>
                    <a:pt x="13263670" y="10066937"/>
                  </a:lnTo>
                  <a:lnTo>
                    <a:pt x="13283086" y="10066937"/>
                  </a:lnTo>
                  <a:cubicBezTo>
                    <a:pt x="13283086" y="10328325"/>
                    <a:pt x="13069930" y="10540232"/>
                    <a:pt x="12807205" y="10540232"/>
                  </a:cubicBezTo>
                  <a:lnTo>
                    <a:pt x="12807205" y="10520905"/>
                  </a:lnTo>
                  <a:lnTo>
                    <a:pt x="12807205" y="10540232"/>
                  </a:lnTo>
                  <a:lnTo>
                    <a:pt x="19415" y="10540232"/>
                  </a:lnTo>
                  <a:lnTo>
                    <a:pt x="19415" y="10520905"/>
                  </a:lnTo>
                  <a:lnTo>
                    <a:pt x="19415" y="10501578"/>
                  </a:lnTo>
                  <a:moveTo>
                    <a:pt x="19415" y="10540232"/>
                  </a:moveTo>
                  <a:cubicBezTo>
                    <a:pt x="8675" y="10540232"/>
                    <a:pt x="0" y="10531597"/>
                    <a:pt x="0" y="10520905"/>
                  </a:cubicBezTo>
                  <a:cubicBezTo>
                    <a:pt x="0" y="10510214"/>
                    <a:pt x="8675" y="10501578"/>
                    <a:pt x="19415" y="10501578"/>
                  </a:cubicBezTo>
                  <a:lnTo>
                    <a:pt x="12807067" y="10501578"/>
                  </a:lnTo>
                  <a:cubicBezTo>
                    <a:pt x="13048449" y="10501578"/>
                    <a:pt x="13244254" y="10306942"/>
                    <a:pt x="13244254" y="10066937"/>
                  </a:cubicBezTo>
                  <a:lnTo>
                    <a:pt x="13244254" y="927263"/>
                  </a:lnTo>
                  <a:cubicBezTo>
                    <a:pt x="13244254" y="916572"/>
                    <a:pt x="13252930" y="907936"/>
                    <a:pt x="13263670" y="907936"/>
                  </a:cubicBezTo>
                  <a:lnTo>
                    <a:pt x="13720137" y="907936"/>
                  </a:lnTo>
                  <a:lnTo>
                    <a:pt x="13720137" y="927263"/>
                  </a:lnTo>
                  <a:lnTo>
                    <a:pt x="13720137" y="907936"/>
                  </a:lnTo>
                  <a:cubicBezTo>
                    <a:pt x="13961519" y="907936"/>
                    <a:pt x="14157326" y="713300"/>
                    <a:pt x="14157326" y="473295"/>
                  </a:cubicBezTo>
                  <a:cubicBezTo>
                    <a:pt x="14157326" y="233289"/>
                    <a:pt x="13961655" y="38653"/>
                    <a:pt x="13720137" y="38653"/>
                  </a:cubicBezTo>
                  <a:lnTo>
                    <a:pt x="932484" y="38653"/>
                  </a:lnTo>
                  <a:lnTo>
                    <a:pt x="932484" y="19327"/>
                  </a:lnTo>
                  <a:lnTo>
                    <a:pt x="932484" y="38653"/>
                  </a:lnTo>
                  <a:cubicBezTo>
                    <a:pt x="691101" y="38653"/>
                    <a:pt x="495296" y="233289"/>
                    <a:pt x="495296" y="473295"/>
                  </a:cubicBezTo>
                  <a:lnTo>
                    <a:pt x="495296" y="9612969"/>
                  </a:lnTo>
                  <a:cubicBezTo>
                    <a:pt x="495296" y="9623660"/>
                    <a:pt x="486621" y="9632295"/>
                    <a:pt x="475881" y="9632295"/>
                  </a:cubicBezTo>
                  <a:lnTo>
                    <a:pt x="19415" y="9632295"/>
                  </a:lnTo>
                  <a:lnTo>
                    <a:pt x="19415" y="9612969"/>
                  </a:lnTo>
                  <a:lnTo>
                    <a:pt x="19415" y="9593642"/>
                  </a:lnTo>
                  <a:cubicBezTo>
                    <a:pt x="156148" y="9593642"/>
                    <a:pt x="267132" y="9703844"/>
                    <a:pt x="267132" y="9839954"/>
                  </a:cubicBezTo>
                  <a:cubicBezTo>
                    <a:pt x="267132" y="9976062"/>
                    <a:pt x="156286" y="10086263"/>
                    <a:pt x="19415" y="10086263"/>
                  </a:cubicBezTo>
                  <a:cubicBezTo>
                    <a:pt x="8675" y="10086263"/>
                    <a:pt x="0" y="10077628"/>
                    <a:pt x="0" y="10066937"/>
                  </a:cubicBezTo>
                  <a:cubicBezTo>
                    <a:pt x="0" y="10056246"/>
                    <a:pt x="8675" y="10047610"/>
                    <a:pt x="19415" y="10047610"/>
                  </a:cubicBezTo>
                  <a:lnTo>
                    <a:pt x="476019" y="10047610"/>
                  </a:lnTo>
                  <a:cubicBezTo>
                    <a:pt x="486759" y="10047610"/>
                    <a:pt x="495434" y="10056246"/>
                    <a:pt x="495434" y="10066937"/>
                  </a:cubicBezTo>
                  <a:cubicBezTo>
                    <a:pt x="495434" y="10328325"/>
                    <a:pt x="282279" y="10540232"/>
                    <a:pt x="19553" y="10540232"/>
                  </a:cubicBezTo>
                  <a:close/>
                  <a:moveTo>
                    <a:pt x="1408503" y="473295"/>
                  </a:moveTo>
                  <a:cubicBezTo>
                    <a:pt x="1408503" y="734683"/>
                    <a:pt x="1195348" y="946590"/>
                    <a:pt x="932622" y="946590"/>
                  </a:cubicBezTo>
                  <a:lnTo>
                    <a:pt x="932622" y="927263"/>
                  </a:lnTo>
                  <a:lnTo>
                    <a:pt x="932622" y="946590"/>
                  </a:lnTo>
                  <a:cubicBezTo>
                    <a:pt x="795889" y="946590"/>
                    <a:pt x="684905" y="836387"/>
                    <a:pt x="684905" y="700279"/>
                  </a:cubicBezTo>
                  <a:lnTo>
                    <a:pt x="704320" y="700279"/>
                  </a:lnTo>
                  <a:lnTo>
                    <a:pt x="684905" y="700279"/>
                  </a:lnTo>
                  <a:cubicBezTo>
                    <a:pt x="684905" y="564171"/>
                    <a:pt x="795751" y="453968"/>
                    <a:pt x="932622" y="453968"/>
                  </a:cubicBezTo>
                  <a:lnTo>
                    <a:pt x="932622" y="473295"/>
                  </a:lnTo>
                  <a:lnTo>
                    <a:pt x="932622" y="453968"/>
                  </a:lnTo>
                  <a:lnTo>
                    <a:pt x="1389088" y="453968"/>
                  </a:lnTo>
                  <a:cubicBezTo>
                    <a:pt x="1399828" y="453968"/>
                    <a:pt x="1408503" y="462604"/>
                    <a:pt x="1408503" y="473295"/>
                  </a:cubicBezTo>
                  <a:moveTo>
                    <a:pt x="1369673" y="473295"/>
                  </a:moveTo>
                  <a:lnTo>
                    <a:pt x="1389088" y="473295"/>
                  </a:lnTo>
                  <a:lnTo>
                    <a:pt x="1389088" y="492621"/>
                  </a:lnTo>
                  <a:lnTo>
                    <a:pt x="932484" y="492621"/>
                  </a:lnTo>
                  <a:cubicBezTo>
                    <a:pt x="817094" y="492621"/>
                    <a:pt x="723598" y="585553"/>
                    <a:pt x="723598" y="700279"/>
                  </a:cubicBezTo>
                  <a:cubicBezTo>
                    <a:pt x="723598" y="815005"/>
                    <a:pt x="817094" y="907937"/>
                    <a:pt x="932484" y="907937"/>
                  </a:cubicBezTo>
                  <a:cubicBezTo>
                    <a:pt x="1173867" y="907937"/>
                    <a:pt x="1369673" y="713300"/>
                    <a:pt x="1369673" y="473295"/>
                  </a:cubicBezTo>
                  <a:close/>
                </a:path>
              </a:pathLst>
            </a:custGeom>
            <a:solidFill>
              <a:srgbClr val="C55A11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453968"/>
              <a:ext cx="1864969" cy="10086264"/>
            </a:xfrm>
            <a:custGeom>
              <a:avLst/>
              <a:gdLst/>
              <a:ahLst/>
              <a:cxnLst/>
              <a:rect r="r" b="b" t="t" l="l"/>
              <a:pathLst>
                <a:path h="10086264" w="1864969">
                  <a:moveTo>
                    <a:pt x="1864969" y="19327"/>
                  </a:moveTo>
                  <a:cubicBezTo>
                    <a:pt x="1864969" y="280715"/>
                    <a:pt x="1651814" y="492622"/>
                    <a:pt x="1389088" y="492622"/>
                  </a:cubicBezTo>
                  <a:lnTo>
                    <a:pt x="1389088" y="473295"/>
                  </a:lnTo>
                  <a:lnTo>
                    <a:pt x="1389088" y="492622"/>
                  </a:lnTo>
                  <a:cubicBezTo>
                    <a:pt x="1252355" y="492622"/>
                    <a:pt x="1141371" y="382419"/>
                    <a:pt x="1141371" y="246311"/>
                  </a:cubicBezTo>
                  <a:lnTo>
                    <a:pt x="1160786" y="246311"/>
                  </a:lnTo>
                  <a:lnTo>
                    <a:pt x="1141371" y="246311"/>
                  </a:lnTo>
                  <a:cubicBezTo>
                    <a:pt x="1141371" y="110203"/>
                    <a:pt x="1252217" y="0"/>
                    <a:pt x="1389088" y="0"/>
                  </a:cubicBezTo>
                  <a:lnTo>
                    <a:pt x="1389088" y="19327"/>
                  </a:lnTo>
                  <a:lnTo>
                    <a:pt x="1389088" y="0"/>
                  </a:lnTo>
                  <a:lnTo>
                    <a:pt x="1845554" y="0"/>
                  </a:lnTo>
                  <a:cubicBezTo>
                    <a:pt x="1856294" y="0"/>
                    <a:pt x="1864969" y="8636"/>
                    <a:pt x="1864969" y="19327"/>
                  </a:cubicBezTo>
                  <a:moveTo>
                    <a:pt x="1826139" y="19327"/>
                  </a:moveTo>
                  <a:lnTo>
                    <a:pt x="1845554" y="19327"/>
                  </a:lnTo>
                  <a:lnTo>
                    <a:pt x="1845554" y="38653"/>
                  </a:lnTo>
                  <a:lnTo>
                    <a:pt x="1388950" y="38653"/>
                  </a:lnTo>
                  <a:cubicBezTo>
                    <a:pt x="1273560" y="38653"/>
                    <a:pt x="1180064" y="131585"/>
                    <a:pt x="1180064" y="246311"/>
                  </a:cubicBezTo>
                  <a:cubicBezTo>
                    <a:pt x="1180064" y="361037"/>
                    <a:pt x="1273560" y="453969"/>
                    <a:pt x="1388950" y="453969"/>
                  </a:cubicBezTo>
                  <a:cubicBezTo>
                    <a:pt x="1630333" y="453969"/>
                    <a:pt x="1826139" y="259332"/>
                    <a:pt x="1826139" y="19327"/>
                  </a:cubicBezTo>
                  <a:close/>
                  <a:moveTo>
                    <a:pt x="951900" y="9612969"/>
                  </a:moveTo>
                  <a:cubicBezTo>
                    <a:pt x="951900" y="9874357"/>
                    <a:pt x="738745" y="10086265"/>
                    <a:pt x="476019" y="10086265"/>
                  </a:cubicBezTo>
                  <a:lnTo>
                    <a:pt x="476019" y="10066937"/>
                  </a:lnTo>
                  <a:lnTo>
                    <a:pt x="476019" y="10086265"/>
                  </a:lnTo>
                  <a:cubicBezTo>
                    <a:pt x="213155" y="10086264"/>
                    <a:pt x="0" y="9874357"/>
                    <a:pt x="0" y="9612969"/>
                  </a:cubicBezTo>
                  <a:cubicBezTo>
                    <a:pt x="0" y="9351581"/>
                    <a:pt x="213155" y="9139675"/>
                    <a:pt x="475881" y="9139675"/>
                  </a:cubicBezTo>
                  <a:lnTo>
                    <a:pt x="475881" y="9159001"/>
                  </a:lnTo>
                  <a:lnTo>
                    <a:pt x="475881" y="9139675"/>
                  </a:lnTo>
                  <a:cubicBezTo>
                    <a:pt x="612614" y="9139675"/>
                    <a:pt x="723598" y="9249877"/>
                    <a:pt x="723598" y="9385986"/>
                  </a:cubicBezTo>
                  <a:lnTo>
                    <a:pt x="704183" y="9385986"/>
                  </a:lnTo>
                  <a:lnTo>
                    <a:pt x="723598" y="9385986"/>
                  </a:lnTo>
                  <a:cubicBezTo>
                    <a:pt x="723598" y="9522094"/>
                    <a:pt x="612752" y="9632295"/>
                    <a:pt x="475881" y="9632295"/>
                  </a:cubicBezTo>
                  <a:lnTo>
                    <a:pt x="475881" y="9612969"/>
                  </a:lnTo>
                  <a:lnTo>
                    <a:pt x="475881" y="9593644"/>
                  </a:lnTo>
                  <a:lnTo>
                    <a:pt x="932485" y="9593644"/>
                  </a:lnTo>
                  <a:cubicBezTo>
                    <a:pt x="943225" y="9593644"/>
                    <a:pt x="951900" y="9602278"/>
                    <a:pt x="951900" y="9612969"/>
                  </a:cubicBezTo>
                  <a:moveTo>
                    <a:pt x="913069" y="9612969"/>
                  </a:moveTo>
                  <a:lnTo>
                    <a:pt x="932485" y="9612969"/>
                  </a:lnTo>
                  <a:lnTo>
                    <a:pt x="932485" y="9632295"/>
                  </a:lnTo>
                  <a:lnTo>
                    <a:pt x="475881" y="9632295"/>
                  </a:lnTo>
                  <a:cubicBezTo>
                    <a:pt x="465141" y="9632295"/>
                    <a:pt x="456466" y="9623661"/>
                    <a:pt x="456466" y="9612969"/>
                  </a:cubicBezTo>
                  <a:cubicBezTo>
                    <a:pt x="456466" y="9602278"/>
                    <a:pt x="465141" y="9593644"/>
                    <a:pt x="475881" y="9593644"/>
                  </a:cubicBezTo>
                  <a:cubicBezTo>
                    <a:pt x="591271" y="9593644"/>
                    <a:pt x="684768" y="9500711"/>
                    <a:pt x="684768" y="9385986"/>
                  </a:cubicBezTo>
                  <a:cubicBezTo>
                    <a:pt x="684768" y="9271259"/>
                    <a:pt x="591271" y="9178327"/>
                    <a:pt x="475881" y="9178327"/>
                  </a:cubicBezTo>
                  <a:cubicBezTo>
                    <a:pt x="234498" y="9178327"/>
                    <a:pt x="38693" y="9372964"/>
                    <a:pt x="38693" y="9612969"/>
                  </a:cubicBezTo>
                  <a:lnTo>
                    <a:pt x="19415" y="9612969"/>
                  </a:lnTo>
                  <a:lnTo>
                    <a:pt x="38831" y="9612969"/>
                  </a:lnTo>
                  <a:cubicBezTo>
                    <a:pt x="38831" y="9852975"/>
                    <a:pt x="234498" y="10047611"/>
                    <a:pt x="476019" y="10047611"/>
                  </a:cubicBezTo>
                  <a:cubicBezTo>
                    <a:pt x="717539" y="10047611"/>
                    <a:pt x="913207" y="9852975"/>
                    <a:pt x="913207" y="9612969"/>
                  </a:cubicBezTo>
                  <a:close/>
                </a:path>
              </a:pathLst>
            </a:custGeom>
            <a:solidFill>
              <a:srgbClr val="C55A11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4652482" cy="10540233"/>
            </a:xfrm>
            <a:custGeom>
              <a:avLst/>
              <a:gdLst/>
              <a:ahLst/>
              <a:cxnLst/>
              <a:rect r="r" b="b" t="t" l="l"/>
              <a:pathLst>
                <a:path h="10540233" w="14652482">
                  <a:moveTo>
                    <a:pt x="913069" y="9612969"/>
                  </a:moveTo>
                  <a:lnTo>
                    <a:pt x="913069" y="473295"/>
                  </a:lnTo>
                  <a:lnTo>
                    <a:pt x="932485" y="473295"/>
                  </a:lnTo>
                  <a:lnTo>
                    <a:pt x="913069" y="473295"/>
                  </a:lnTo>
                  <a:cubicBezTo>
                    <a:pt x="913069" y="211907"/>
                    <a:pt x="1126224" y="0"/>
                    <a:pt x="1388950" y="0"/>
                  </a:cubicBezTo>
                  <a:lnTo>
                    <a:pt x="14176603" y="0"/>
                  </a:lnTo>
                  <a:lnTo>
                    <a:pt x="14176603" y="19327"/>
                  </a:lnTo>
                  <a:lnTo>
                    <a:pt x="14176603" y="0"/>
                  </a:lnTo>
                  <a:cubicBezTo>
                    <a:pt x="14439466" y="0"/>
                    <a:pt x="14652482" y="211907"/>
                    <a:pt x="14652482" y="473295"/>
                  </a:cubicBezTo>
                  <a:lnTo>
                    <a:pt x="14633067" y="473295"/>
                  </a:lnTo>
                  <a:lnTo>
                    <a:pt x="14652482" y="473295"/>
                  </a:lnTo>
                  <a:cubicBezTo>
                    <a:pt x="14652482" y="734683"/>
                    <a:pt x="14439328" y="946590"/>
                    <a:pt x="14176603" y="946590"/>
                  </a:cubicBezTo>
                  <a:lnTo>
                    <a:pt x="13720136" y="946590"/>
                  </a:lnTo>
                  <a:lnTo>
                    <a:pt x="13720136" y="927263"/>
                  </a:lnTo>
                  <a:lnTo>
                    <a:pt x="13739552" y="927263"/>
                  </a:lnTo>
                  <a:lnTo>
                    <a:pt x="13739552" y="10066937"/>
                  </a:lnTo>
                  <a:lnTo>
                    <a:pt x="13720136" y="10066937"/>
                  </a:lnTo>
                  <a:lnTo>
                    <a:pt x="13739552" y="10066937"/>
                  </a:lnTo>
                  <a:cubicBezTo>
                    <a:pt x="13739552" y="10328325"/>
                    <a:pt x="13526396" y="10540232"/>
                    <a:pt x="13263671" y="10540232"/>
                  </a:cubicBezTo>
                  <a:lnTo>
                    <a:pt x="13263671" y="10520905"/>
                  </a:lnTo>
                  <a:lnTo>
                    <a:pt x="13263671" y="10540232"/>
                  </a:lnTo>
                  <a:lnTo>
                    <a:pt x="475881" y="10540232"/>
                  </a:lnTo>
                  <a:lnTo>
                    <a:pt x="475881" y="10520905"/>
                  </a:lnTo>
                  <a:lnTo>
                    <a:pt x="475881" y="10540232"/>
                  </a:lnTo>
                  <a:cubicBezTo>
                    <a:pt x="213155" y="10540232"/>
                    <a:pt x="0" y="10328325"/>
                    <a:pt x="0" y="10066937"/>
                  </a:cubicBezTo>
                  <a:cubicBezTo>
                    <a:pt x="0" y="9805549"/>
                    <a:pt x="213155" y="9593643"/>
                    <a:pt x="475881" y="9593643"/>
                  </a:cubicBezTo>
                  <a:lnTo>
                    <a:pt x="475881" y="9612969"/>
                  </a:lnTo>
                  <a:lnTo>
                    <a:pt x="475881" y="9593643"/>
                  </a:lnTo>
                  <a:lnTo>
                    <a:pt x="932485" y="9593643"/>
                  </a:lnTo>
                  <a:lnTo>
                    <a:pt x="932485" y="9612969"/>
                  </a:lnTo>
                  <a:lnTo>
                    <a:pt x="913069" y="9612969"/>
                  </a:lnTo>
                  <a:moveTo>
                    <a:pt x="951900" y="9612969"/>
                  </a:moveTo>
                  <a:cubicBezTo>
                    <a:pt x="951900" y="9623660"/>
                    <a:pt x="943225" y="9632295"/>
                    <a:pt x="932485" y="9632295"/>
                  </a:cubicBezTo>
                  <a:lnTo>
                    <a:pt x="475881" y="9632295"/>
                  </a:lnTo>
                  <a:cubicBezTo>
                    <a:pt x="234498" y="9632295"/>
                    <a:pt x="38693" y="9826932"/>
                    <a:pt x="38693" y="10066937"/>
                  </a:cubicBezTo>
                  <a:lnTo>
                    <a:pt x="19415" y="10066937"/>
                  </a:lnTo>
                  <a:lnTo>
                    <a:pt x="38831" y="10066937"/>
                  </a:lnTo>
                  <a:cubicBezTo>
                    <a:pt x="38831" y="10306943"/>
                    <a:pt x="234498" y="10501579"/>
                    <a:pt x="476019" y="10501579"/>
                  </a:cubicBezTo>
                  <a:lnTo>
                    <a:pt x="13263533" y="10501579"/>
                  </a:lnTo>
                  <a:cubicBezTo>
                    <a:pt x="13504915" y="10501579"/>
                    <a:pt x="13700720" y="10306943"/>
                    <a:pt x="13700720" y="10066937"/>
                  </a:cubicBezTo>
                  <a:lnTo>
                    <a:pt x="13700720" y="927263"/>
                  </a:lnTo>
                  <a:cubicBezTo>
                    <a:pt x="13700720" y="916572"/>
                    <a:pt x="13709396" y="907936"/>
                    <a:pt x="13720136" y="907936"/>
                  </a:cubicBezTo>
                  <a:lnTo>
                    <a:pt x="14176603" y="907936"/>
                  </a:lnTo>
                  <a:lnTo>
                    <a:pt x="14176603" y="927263"/>
                  </a:lnTo>
                  <a:lnTo>
                    <a:pt x="14176603" y="907936"/>
                  </a:lnTo>
                  <a:cubicBezTo>
                    <a:pt x="14417985" y="907936"/>
                    <a:pt x="14613792" y="713300"/>
                    <a:pt x="14613792" y="473295"/>
                  </a:cubicBezTo>
                  <a:cubicBezTo>
                    <a:pt x="14613792" y="233289"/>
                    <a:pt x="14418121" y="38653"/>
                    <a:pt x="14176603" y="38653"/>
                  </a:cubicBezTo>
                  <a:lnTo>
                    <a:pt x="1388950" y="38653"/>
                  </a:lnTo>
                  <a:lnTo>
                    <a:pt x="1388950" y="19327"/>
                  </a:lnTo>
                  <a:lnTo>
                    <a:pt x="1388950" y="38653"/>
                  </a:lnTo>
                  <a:cubicBezTo>
                    <a:pt x="1147567" y="38653"/>
                    <a:pt x="951762" y="233289"/>
                    <a:pt x="951762" y="473295"/>
                  </a:cubicBezTo>
                  <a:lnTo>
                    <a:pt x="951762" y="9612969"/>
                  </a:lnTo>
                  <a:close/>
                  <a:moveTo>
                    <a:pt x="1388950" y="0"/>
                  </a:moveTo>
                  <a:lnTo>
                    <a:pt x="1388950" y="19327"/>
                  </a:lnTo>
                  <a:lnTo>
                    <a:pt x="1388950" y="0"/>
                  </a:lnTo>
                  <a:cubicBezTo>
                    <a:pt x="1651814" y="0"/>
                    <a:pt x="1864832" y="211907"/>
                    <a:pt x="1864832" y="473295"/>
                  </a:cubicBezTo>
                  <a:lnTo>
                    <a:pt x="1845416" y="473295"/>
                  </a:lnTo>
                  <a:lnTo>
                    <a:pt x="1864832" y="473295"/>
                  </a:lnTo>
                  <a:cubicBezTo>
                    <a:pt x="1864832" y="734683"/>
                    <a:pt x="1651677" y="946590"/>
                    <a:pt x="1388950" y="946590"/>
                  </a:cubicBezTo>
                  <a:cubicBezTo>
                    <a:pt x="1252217" y="946590"/>
                    <a:pt x="1141233" y="836387"/>
                    <a:pt x="1141233" y="700279"/>
                  </a:cubicBezTo>
                  <a:lnTo>
                    <a:pt x="1160786" y="700279"/>
                  </a:lnTo>
                  <a:lnTo>
                    <a:pt x="1141371" y="700279"/>
                  </a:lnTo>
                  <a:cubicBezTo>
                    <a:pt x="1141371" y="564171"/>
                    <a:pt x="1252217" y="453968"/>
                    <a:pt x="1389088" y="453968"/>
                  </a:cubicBezTo>
                  <a:lnTo>
                    <a:pt x="1389088" y="473295"/>
                  </a:lnTo>
                  <a:lnTo>
                    <a:pt x="1389088" y="453968"/>
                  </a:lnTo>
                  <a:lnTo>
                    <a:pt x="1845554" y="453968"/>
                  </a:lnTo>
                  <a:lnTo>
                    <a:pt x="1845554" y="492621"/>
                  </a:lnTo>
                  <a:lnTo>
                    <a:pt x="1388950" y="492621"/>
                  </a:lnTo>
                  <a:cubicBezTo>
                    <a:pt x="1273560" y="492621"/>
                    <a:pt x="1180064" y="585553"/>
                    <a:pt x="1180064" y="700279"/>
                  </a:cubicBezTo>
                  <a:cubicBezTo>
                    <a:pt x="1180064" y="815005"/>
                    <a:pt x="1273560" y="907936"/>
                    <a:pt x="1388950" y="907936"/>
                  </a:cubicBezTo>
                  <a:lnTo>
                    <a:pt x="1388950" y="927263"/>
                  </a:lnTo>
                  <a:lnTo>
                    <a:pt x="1388950" y="907936"/>
                  </a:lnTo>
                  <a:cubicBezTo>
                    <a:pt x="1630333" y="907936"/>
                    <a:pt x="1826139" y="713300"/>
                    <a:pt x="1826139" y="473295"/>
                  </a:cubicBezTo>
                  <a:cubicBezTo>
                    <a:pt x="1826139" y="233289"/>
                    <a:pt x="1630471" y="38653"/>
                    <a:pt x="1388950" y="38653"/>
                  </a:cubicBezTo>
                  <a:close/>
                  <a:moveTo>
                    <a:pt x="13720136" y="946590"/>
                  </a:moveTo>
                  <a:lnTo>
                    <a:pt x="1388950" y="946590"/>
                  </a:lnTo>
                  <a:lnTo>
                    <a:pt x="1388950" y="907936"/>
                  </a:lnTo>
                  <a:lnTo>
                    <a:pt x="13720136" y="907936"/>
                  </a:lnTo>
                  <a:close/>
                  <a:moveTo>
                    <a:pt x="475881" y="9593642"/>
                  </a:moveTo>
                  <a:cubicBezTo>
                    <a:pt x="612614" y="9593642"/>
                    <a:pt x="723598" y="9703844"/>
                    <a:pt x="723598" y="9839952"/>
                  </a:cubicBezTo>
                  <a:lnTo>
                    <a:pt x="704183" y="9839952"/>
                  </a:lnTo>
                  <a:lnTo>
                    <a:pt x="723598" y="9839952"/>
                  </a:lnTo>
                  <a:cubicBezTo>
                    <a:pt x="723598" y="9976062"/>
                    <a:pt x="612752" y="10086263"/>
                    <a:pt x="475881" y="10086263"/>
                  </a:cubicBezTo>
                  <a:lnTo>
                    <a:pt x="475881" y="10066937"/>
                  </a:lnTo>
                  <a:lnTo>
                    <a:pt x="475881" y="10047610"/>
                  </a:lnTo>
                  <a:lnTo>
                    <a:pt x="932485" y="10047610"/>
                  </a:lnTo>
                  <a:lnTo>
                    <a:pt x="932485" y="10086263"/>
                  </a:lnTo>
                  <a:lnTo>
                    <a:pt x="475881" y="10086263"/>
                  </a:lnTo>
                  <a:cubicBezTo>
                    <a:pt x="465141" y="10086263"/>
                    <a:pt x="456466" y="10077628"/>
                    <a:pt x="456466" y="10066937"/>
                  </a:cubicBezTo>
                  <a:cubicBezTo>
                    <a:pt x="456466" y="10056246"/>
                    <a:pt x="465141" y="10047610"/>
                    <a:pt x="475881" y="10047610"/>
                  </a:cubicBezTo>
                  <a:cubicBezTo>
                    <a:pt x="591271" y="10047610"/>
                    <a:pt x="684768" y="9954679"/>
                    <a:pt x="684768" y="9839952"/>
                  </a:cubicBezTo>
                  <a:cubicBezTo>
                    <a:pt x="684768" y="9725227"/>
                    <a:pt x="591271" y="9632295"/>
                    <a:pt x="475881" y="9632295"/>
                  </a:cubicBezTo>
                  <a:close/>
                  <a:moveTo>
                    <a:pt x="475881" y="10540232"/>
                  </a:moveTo>
                  <a:cubicBezTo>
                    <a:pt x="717264" y="10540232"/>
                    <a:pt x="913069" y="10345596"/>
                    <a:pt x="913069" y="10105589"/>
                  </a:cubicBezTo>
                  <a:lnTo>
                    <a:pt x="932485" y="10105589"/>
                  </a:lnTo>
                  <a:lnTo>
                    <a:pt x="913069" y="10105589"/>
                  </a:lnTo>
                  <a:lnTo>
                    <a:pt x="913069" y="9612969"/>
                  </a:lnTo>
                  <a:lnTo>
                    <a:pt x="951900" y="9612969"/>
                  </a:lnTo>
                  <a:lnTo>
                    <a:pt x="951900" y="10066937"/>
                  </a:lnTo>
                  <a:cubicBezTo>
                    <a:pt x="951900" y="10328325"/>
                    <a:pt x="738745" y="10540233"/>
                    <a:pt x="476019" y="10540233"/>
                  </a:cubicBezTo>
                  <a:close/>
                </a:path>
              </a:pathLst>
            </a:custGeom>
            <a:solidFill>
              <a:srgbClr val="C55A11"/>
            </a:soli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1028700" y="1927781"/>
            <a:ext cx="8786926" cy="63524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166"/>
              </a:lnSpc>
            </a:pPr>
            <a:r>
              <a:rPr lang="en-US" sz="3855">
                <a:solidFill>
                  <a:srgbClr val="203864"/>
                </a:solidFill>
                <a:latin typeface="Arial"/>
              </a:rPr>
              <a:t>A Educação Infantil precisa promover experiências, nas quais as crianças possam fazer observações, manipular objetos, investigar e explorar seu entorno, levantar hipóteses e consultar fontes de informação, para buscar respostas às suas curiosidades e indagações.</a:t>
            </a:r>
          </a:p>
          <a:p>
            <a:pPr algn="just">
              <a:lnSpc>
                <a:spcPts val="4350"/>
              </a:lnSpc>
            </a:pPr>
          </a:p>
          <a:p>
            <a:pPr algn="just">
              <a:lnSpc>
                <a:spcPts val="4350"/>
              </a:lnSpc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14217409" y="7517685"/>
            <a:ext cx="3719210" cy="353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61"/>
              </a:lnSpc>
              <a:spcBef>
                <a:spcPct val="0"/>
              </a:spcBef>
            </a:pPr>
            <a:r>
              <a:rPr lang="en-US" sz="2186">
                <a:solidFill>
                  <a:srgbClr val="203864"/>
                </a:solidFill>
                <a:latin typeface="Arial Bold"/>
              </a:rPr>
              <a:t>( RECIFE ,2015, v.2, p.84 )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472590" y="7848738"/>
            <a:ext cx="4186123" cy="4314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01"/>
              </a:lnSpc>
              <a:spcBef>
                <a:spcPct val="0"/>
              </a:spcBef>
            </a:pPr>
            <a:r>
              <a:rPr lang="en-US" sz="2686">
                <a:solidFill>
                  <a:srgbClr val="203864"/>
                </a:solidFill>
                <a:latin typeface="Arial Bold"/>
              </a:rPr>
              <a:t>( </a:t>
            </a:r>
            <a:r>
              <a:rPr lang="en-US" sz="2686">
                <a:solidFill>
                  <a:srgbClr val="203864"/>
                </a:solidFill>
                <a:latin typeface="Arial"/>
              </a:rPr>
              <a:t>RECIFE ,2015, v.2, p. 32)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DAGAg8AetCk</dc:identifier>
  <dcterms:modified xsi:type="dcterms:W3CDTF">2011-08-01T06:04:30Z</dcterms:modified>
  <cp:revision>1</cp:revision>
  <dc:title>Ed.INF. GII e GIII Abril/2024</dc:title>
</cp:coreProperties>
</file>